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84" r:id="rId1"/>
  </p:sldMasterIdLst>
  <p:sldIdLst>
    <p:sldId id="375" r:id="rId2"/>
    <p:sldId id="258" r:id="rId3"/>
    <p:sldId id="349" r:id="rId4"/>
    <p:sldId id="347" r:id="rId5"/>
    <p:sldId id="348" r:id="rId6"/>
    <p:sldId id="346" r:id="rId7"/>
    <p:sldId id="257" r:id="rId8"/>
    <p:sldId id="320" r:id="rId9"/>
    <p:sldId id="339" r:id="rId10"/>
    <p:sldId id="259" r:id="rId11"/>
    <p:sldId id="341" r:id="rId12"/>
    <p:sldId id="363" r:id="rId13"/>
    <p:sldId id="260" r:id="rId14"/>
    <p:sldId id="350" r:id="rId15"/>
    <p:sldId id="364" r:id="rId16"/>
    <p:sldId id="342" r:id="rId17"/>
    <p:sldId id="365" r:id="rId18"/>
    <p:sldId id="343" r:id="rId19"/>
    <p:sldId id="366" r:id="rId20"/>
    <p:sldId id="344" r:id="rId21"/>
    <p:sldId id="345" r:id="rId22"/>
    <p:sldId id="272" r:id="rId23"/>
    <p:sldId id="323" r:id="rId24"/>
    <p:sldId id="324" r:id="rId25"/>
    <p:sldId id="325" r:id="rId26"/>
    <p:sldId id="327" r:id="rId27"/>
    <p:sldId id="351" r:id="rId28"/>
    <p:sldId id="329" r:id="rId29"/>
    <p:sldId id="330" r:id="rId30"/>
    <p:sldId id="332" r:id="rId31"/>
    <p:sldId id="273" r:id="rId32"/>
    <p:sldId id="331" r:id="rId33"/>
    <p:sldId id="352" r:id="rId34"/>
    <p:sldId id="277" r:id="rId35"/>
    <p:sldId id="333" r:id="rId36"/>
    <p:sldId id="354" r:id="rId37"/>
    <p:sldId id="293" r:id="rId38"/>
    <p:sldId id="334" r:id="rId39"/>
    <p:sldId id="282" r:id="rId40"/>
    <p:sldId id="335" r:id="rId41"/>
    <p:sldId id="336" r:id="rId42"/>
    <p:sldId id="355" r:id="rId43"/>
    <p:sldId id="337" r:id="rId44"/>
    <p:sldId id="316" r:id="rId45"/>
    <p:sldId id="338" r:id="rId46"/>
    <p:sldId id="357" r:id="rId47"/>
    <p:sldId id="288" r:id="rId48"/>
    <p:sldId id="371" r:id="rId49"/>
    <p:sldId id="372" r:id="rId50"/>
    <p:sldId id="289" r:id="rId51"/>
    <p:sldId id="373" r:id="rId52"/>
    <p:sldId id="374" r:id="rId53"/>
    <p:sldId id="300" r:id="rId54"/>
    <p:sldId id="358" r:id="rId55"/>
    <p:sldId id="370" r:id="rId56"/>
    <p:sldId id="359" r:id="rId5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1A5C1908-24B5-4FB0-B540-DBD6A11EDCC8}">
          <p14:sldIdLst>
            <p14:sldId id="375"/>
            <p14:sldId id="258"/>
            <p14:sldId id="349"/>
            <p14:sldId id="347"/>
            <p14:sldId id="348"/>
            <p14:sldId id="346"/>
            <p14:sldId id="257"/>
            <p14:sldId id="320"/>
            <p14:sldId id="339"/>
            <p14:sldId id="259"/>
            <p14:sldId id="341"/>
            <p14:sldId id="363"/>
            <p14:sldId id="260"/>
            <p14:sldId id="350"/>
            <p14:sldId id="364"/>
            <p14:sldId id="342"/>
            <p14:sldId id="365"/>
            <p14:sldId id="343"/>
            <p14:sldId id="366"/>
            <p14:sldId id="344"/>
            <p14:sldId id="345"/>
            <p14:sldId id="272"/>
            <p14:sldId id="323"/>
            <p14:sldId id="324"/>
            <p14:sldId id="325"/>
            <p14:sldId id="327"/>
            <p14:sldId id="351"/>
            <p14:sldId id="329"/>
            <p14:sldId id="330"/>
            <p14:sldId id="332"/>
            <p14:sldId id="273"/>
            <p14:sldId id="331"/>
            <p14:sldId id="352"/>
            <p14:sldId id="277"/>
            <p14:sldId id="333"/>
            <p14:sldId id="354"/>
            <p14:sldId id="293"/>
            <p14:sldId id="334"/>
            <p14:sldId id="282"/>
            <p14:sldId id="335"/>
            <p14:sldId id="336"/>
            <p14:sldId id="355"/>
            <p14:sldId id="337"/>
            <p14:sldId id="316"/>
            <p14:sldId id="338"/>
            <p14:sldId id="357"/>
            <p14:sldId id="288"/>
            <p14:sldId id="371"/>
            <p14:sldId id="372"/>
            <p14:sldId id="289"/>
            <p14:sldId id="373"/>
            <p14:sldId id="374"/>
            <p14:sldId id="300"/>
            <p14:sldId id="358"/>
            <p14:sldId id="370"/>
            <p14:sldId id="35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CE014E-DB2D-47A6-86F4-700744BA19E2}"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D5E789D9-D9A2-45AC-BAF9-1308191BA789}">
      <dgm:prSet/>
      <dgm:spPr/>
      <dgm:t>
        <a:bodyPr rtlCol="0"/>
        <a:lstStyle/>
        <a:p>
          <a:pPr rtl="0"/>
          <a:r>
            <a:rPr lang="pl-PL" noProof="0" dirty="0"/>
            <a:t>13.05.2020</a:t>
          </a:r>
        </a:p>
      </dgm:t>
    </dgm:pt>
    <dgm:pt modelId="{6D2538D1-07F6-4AD0-A180-0652C7ED8A0F}" type="parTrans" cxnId="{D2E2B977-38C3-4B6F-ABF6-6DF60DD5A34A}">
      <dgm:prSet/>
      <dgm:spPr/>
      <dgm:t>
        <a:bodyPr rtlCol="0"/>
        <a:lstStyle/>
        <a:p>
          <a:pPr rtl="0"/>
          <a:endParaRPr lang="pl-PL" noProof="0" dirty="0"/>
        </a:p>
      </dgm:t>
    </dgm:pt>
    <dgm:pt modelId="{A9AFE83E-6D8C-4421-B047-95AE8E9BCF60}" type="sibTrans" cxnId="{D2E2B977-38C3-4B6F-ABF6-6DF60DD5A34A}">
      <dgm:prSet/>
      <dgm:spPr/>
      <dgm:t>
        <a:bodyPr rtlCol="0"/>
        <a:lstStyle/>
        <a:p>
          <a:pPr rtl="0"/>
          <a:endParaRPr lang="pl-PL" noProof="0" dirty="0"/>
        </a:p>
      </dgm:t>
    </dgm:pt>
    <dgm:pt modelId="{E1E0C50E-73C0-4257-9C39-B671885BAC98}">
      <dgm:prSet/>
      <dgm:spPr/>
      <dgm:t>
        <a:bodyPr rtlCol="0"/>
        <a:lstStyle/>
        <a:p>
          <a:pPr rtl="0"/>
          <a:r>
            <a:rPr lang="pl-PL" b="1" noProof="0" dirty="0">
              <a:latin typeface="+mn-lt"/>
            </a:rPr>
            <a:t>Złożenie wniosku o dofinansowanie w Generatorze Wniosków</a:t>
          </a:r>
        </a:p>
      </dgm:t>
    </dgm:pt>
    <dgm:pt modelId="{265FF296-A501-4605-A529-6339EC9F44E3}" type="parTrans" cxnId="{D1991ACA-DCBF-4823-ADED-C9E347102AC5}">
      <dgm:prSet/>
      <dgm:spPr/>
      <dgm:t>
        <a:bodyPr rtlCol="0"/>
        <a:lstStyle/>
        <a:p>
          <a:pPr rtl="0"/>
          <a:endParaRPr lang="pl-PL" noProof="0" dirty="0"/>
        </a:p>
      </dgm:t>
    </dgm:pt>
    <dgm:pt modelId="{B5361973-B6A4-4EEE-9E68-57D97A89887D}" type="sibTrans" cxnId="{D1991ACA-DCBF-4823-ADED-C9E347102AC5}">
      <dgm:prSet/>
      <dgm:spPr/>
      <dgm:t>
        <a:bodyPr rtlCol="0"/>
        <a:lstStyle/>
        <a:p>
          <a:pPr rtl="0"/>
          <a:endParaRPr lang="pl-PL" noProof="0" dirty="0"/>
        </a:p>
      </dgm:t>
    </dgm:pt>
    <dgm:pt modelId="{8995164A-B2E1-4D50-9BDF-8B1F485C4209}">
      <dgm:prSet/>
      <dgm:spPr/>
      <dgm:t>
        <a:bodyPr rtlCol="0"/>
        <a:lstStyle/>
        <a:p>
          <a:pPr rtl="0"/>
          <a:r>
            <a:rPr lang="pl-PL" noProof="0" dirty="0"/>
            <a:t>06.08.2021</a:t>
          </a:r>
        </a:p>
      </dgm:t>
    </dgm:pt>
    <dgm:pt modelId="{3BFA6CDF-23F9-4663-9B2D-E043E53E6291}" type="parTrans" cxnId="{C3B84390-2EDA-4BE1-A687-EB7CA7F66BD1}">
      <dgm:prSet/>
      <dgm:spPr/>
      <dgm:t>
        <a:bodyPr rtlCol="0"/>
        <a:lstStyle/>
        <a:p>
          <a:pPr rtl="0"/>
          <a:endParaRPr lang="pl-PL" noProof="0" dirty="0"/>
        </a:p>
      </dgm:t>
    </dgm:pt>
    <dgm:pt modelId="{28D1F382-4B8E-4620-AFD6-079E8F343E6C}" type="sibTrans" cxnId="{C3B84390-2EDA-4BE1-A687-EB7CA7F66BD1}">
      <dgm:prSet/>
      <dgm:spPr/>
      <dgm:t>
        <a:bodyPr rtlCol="0"/>
        <a:lstStyle/>
        <a:p>
          <a:pPr rtl="0"/>
          <a:endParaRPr lang="pl-PL" noProof="0" dirty="0"/>
        </a:p>
      </dgm:t>
    </dgm:pt>
    <dgm:pt modelId="{47EAC16E-AC39-45F6-B4E8-84B68C6ACCC2}">
      <dgm:prSet/>
      <dgm:spPr/>
      <dgm:t>
        <a:bodyPr rtlCol="0"/>
        <a:lstStyle/>
        <a:p>
          <a:pPr rtl="0"/>
          <a:r>
            <a:rPr lang="pl-PL" b="1" noProof="0" dirty="0">
              <a:latin typeface="Calibri" panose="020F0502020204030204" pitchFamily="34" charset="0"/>
              <a:cs typeface="Calibri" panose="020F0502020204030204" pitchFamily="34" charset="0"/>
            </a:rPr>
            <a:t>Uzyskanie decyzji pozwolenie na budowę</a:t>
          </a:r>
        </a:p>
      </dgm:t>
    </dgm:pt>
    <dgm:pt modelId="{BBD28229-8D64-4860-AED0-41D2066FCD99}" type="parTrans" cxnId="{40840618-55C4-4477-B692-0C7455559239}">
      <dgm:prSet/>
      <dgm:spPr/>
      <dgm:t>
        <a:bodyPr rtlCol="0"/>
        <a:lstStyle/>
        <a:p>
          <a:pPr rtl="0"/>
          <a:endParaRPr lang="pl-PL" noProof="0" dirty="0"/>
        </a:p>
      </dgm:t>
    </dgm:pt>
    <dgm:pt modelId="{DC96452D-EDE6-4BD3-8C45-4F9F9CCC7D55}" type="sibTrans" cxnId="{40840618-55C4-4477-B692-0C7455559239}">
      <dgm:prSet/>
      <dgm:spPr/>
      <dgm:t>
        <a:bodyPr rtlCol="0"/>
        <a:lstStyle/>
        <a:p>
          <a:pPr rtl="0"/>
          <a:endParaRPr lang="pl-PL" noProof="0" dirty="0"/>
        </a:p>
      </dgm:t>
    </dgm:pt>
    <dgm:pt modelId="{4491FF9F-1E44-4C36-BC2C-5B55ED600E79}">
      <dgm:prSet/>
      <dgm:spPr/>
      <dgm:t>
        <a:bodyPr rtlCol="0"/>
        <a:lstStyle/>
        <a:p>
          <a:pPr rtl="0"/>
          <a:r>
            <a:rPr lang="pl-PL" b="1" noProof="0" dirty="0">
              <a:latin typeface="Calibri" panose="020F0502020204030204" pitchFamily="34" charset="0"/>
              <a:cs typeface="Calibri" panose="020F0502020204030204" pitchFamily="34" charset="0"/>
            </a:rPr>
            <a:t>Podpisanie umowy na dofinansowanie inwestycji z Polską Agencją Rozwoju Przedsiębiorczości</a:t>
          </a:r>
        </a:p>
      </dgm:t>
    </dgm:pt>
    <dgm:pt modelId="{C48EADD7-6584-4B55-A178-B27F9427FBFF}" type="parTrans" cxnId="{51BC6168-8189-4D31-A2D9-BDF517434D28}">
      <dgm:prSet/>
      <dgm:spPr/>
      <dgm:t>
        <a:bodyPr rtlCol="0"/>
        <a:lstStyle/>
        <a:p>
          <a:pPr rtl="0"/>
          <a:endParaRPr lang="pl-PL" noProof="0" dirty="0"/>
        </a:p>
      </dgm:t>
    </dgm:pt>
    <dgm:pt modelId="{3AF71B4F-B5EB-4800-9258-CB2378F73949}" type="sibTrans" cxnId="{51BC6168-8189-4D31-A2D9-BDF517434D28}">
      <dgm:prSet/>
      <dgm:spPr/>
      <dgm:t>
        <a:bodyPr rtlCol="0"/>
        <a:lstStyle/>
        <a:p>
          <a:pPr rtl="0"/>
          <a:endParaRPr lang="pl-PL" noProof="0" dirty="0"/>
        </a:p>
      </dgm:t>
    </dgm:pt>
    <dgm:pt modelId="{31ED2C1C-0880-40EC-A423-099FDCE71E06}">
      <dgm:prSet/>
      <dgm:spPr/>
      <dgm:t>
        <a:bodyPr rtlCol="0"/>
        <a:lstStyle/>
        <a:p>
          <a:pPr rtl="0"/>
          <a:r>
            <a:rPr lang="pl-PL" noProof="0" dirty="0"/>
            <a:t>17.12.2021</a:t>
          </a:r>
        </a:p>
      </dgm:t>
    </dgm:pt>
    <dgm:pt modelId="{A16039F0-30E5-4560-9474-39EC3D2AABCA}" type="parTrans" cxnId="{F50FA90C-013A-44B7-88F0-85B27A41EB0E}">
      <dgm:prSet/>
      <dgm:spPr/>
      <dgm:t>
        <a:bodyPr rtlCol="0"/>
        <a:lstStyle/>
        <a:p>
          <a:pPr rtl="0"/>
          <a:endParaRPr lang="pl-PL" noProof="0" dirty="0"/>
        </a:p>
      </dgm:t>
    </dgm:pt>
    <dgm:pt modelId="{57544F5F-76F6-4E7F-8253-C3188E34C793}" type="sibTrans" cxnId="{F50FA90C-013A-44B7-88F0-85B27A41EB0E}">
      <dgm:prSet/>
      <dgm:spPr/>
      <dgm:t>
        <a:bodyPr rtlCol="0"/>
        <a:lstStyle/>
        <a:p>
          <a:pPr rtl="0"/>
          <a:endParaRPr lang="pl-PL" noProof="0" dirty="0"/>
        </a:p>
      </dgm:t>
    </dgm:pt>
    <dgm:pt modelId="{A2F32125-C464-489F-89BB-DE0D10D70265}">
      <dgm:prSet/>
      <dgm:spPr/>
      <dgm:t>
        <a:bodyPr rtlCol="0"/>
        <a:lstStyle/>
        <a:p>
          <a:pPr rtl="0"/>
          <a:r>
            <a:rPr lang="pl-PL" b="1" noProof="0" dirty="0">
              <a:latin typeface="Calibri" panose="020F0502020204030204" pitchFamily="34" charset="0"/>
              <a:cs typeface="Calibri" panose="020F0502020204030204" pitchFamily="34" charset="0"/>
            </a:rPr>
            <a:t>Podpisanie umowy z Wykonawcą </a:t>
          </a:r>
        </a:p>
      </dgm:t>
    </dgm:pt>
    <dgm:pt modelId="{A0E5D105-DDF5-410B-8ED4-022D15E38074}" type="parTrans" cxnId="{ED10C428-44B9-4300-83B0-3B1D6121FB5E}">
      <dgm:prSet/>
      <dgm:spPr/>
      <dgm:t>
        <a:bodyPr rtlCol="0"/>
        <a:lstStyle/>
        <a:p>
          <a:pPr rtl="0"/>
          <a:endParaRPr lang="pl-PL" noProof="0" dirty="0"/>
        </a:p>
      </dgm:t>
    </dgm:pt>
    <dgm:pt modelId="{2BDFDA0D-59DC-4E95-92BD-8F5AF89272B5}" type="sibTrans" cxnId="{ED10C428-44B9-4300-83B0-3B1D6121FB5E}">
      <dgm:prSet/>
      <dgm:spPr/>
      <dgm:t>
        <a:bodyPr rtlCol="0"/>
        <a:lstStyle/>
        <a:p>
          <a:pPr rtl="0"/>
          <a:endParaRPr lang="pl-PL" noProof="0" dirty="0"/>
        </a:p>
      </dgm:t>
    </dgm:pt>
    <dgm:pt modelId="{4F2FB9C6-312C-47C7-BB77-7ED6F2F70DCA}">
      <dgm:prSet/>
      <dgm:spPr/>
      <dgm:t>
        <a:bodyPr rtlCol="0"/>
        <a:lstStyle/>
        <a:p>
          <a:pPr rtl="0"/>
          <a:r>
            <a:rPr lang="pl-PL" noProof="0" dirty="0"/>
            <a:t>31.03.2024</a:t>
          </a:r>
        </a:p>
      </dgm:t>
    </dgm:pt>
    <dgm:pt modelId="{72E6154B-0A6D-417F-A16E-9D7A03410B8E}" type="parTrans" cxnId="{93337F75-7E8E-4352-A330-D38DDBDCE76E}">
      <dgm:prSet/>
      <dgm:spPr/>
      <dgm:t>
        <a:bodyPr rtlCol="0"/>
        <a:lstStyle/>
        <a:p>
          <a:pPr rtl="0"/>
          <a:endParaRPr lang="pl-PL" noProof="0" dirty="0"/>
        </a:p>
      </dgm:t>
    </dgm:pt>
    <dgm:pt modelId="{E764E8C1-D1B5-4274-AC76-1CA42E81A121}" type="sibTrans" cxnId="{93337F75-7E8E-4352-A330-D38DDBDCE76E}">
      <dgm:prSet/>
      <dgm:spPr/>
      <dgm:t>
        <a:bodyPr rtlCol="0"/>
        <a:lstStyle/>
        <a:p>
          <a:pPr rtl="0"/>
          <a:endParaRPr lang="pl-PL" noProof="0" dirty="0"/>
        </a:p>
      </dgm:t>
    </dgm:pt>
    <dgm:pt modelId="{F78B66B4-FD07-4FFD-BFA3-AEA01E4360A3}">
      <dgm:prSet/>
      <dgm:spPr/>
      <dgm:t>
        <a:bodyPr rtlCol="0"/>
        <a:lstStyle/>
        <a:p>
          <a:pPr rtl="0"/>
          <a:r>
            <a:rPr lang="pl-PL" b="1" noProof="0" dirty="0">
              <a:latin typeface="Calibri" panose="020F0502020204030204" pitchFamily="34" charset="0"/>
              <a:cs typeface="Calibri" panose="020F0502020204030204" pitchFamily="34" charset="0"/>
            </a:rPr>
            <a:t>Zakończenie realizacji projektu</a:t>
          </a:r>
        </a:p>
      </dgm:t>
    </dgm:pt>
    <dgm:pt modelId="{3D558B3E-6322-4417-BE17-0F866D656D03}" type="parTrans" cxnId="{D5B4DC20-62C9-429E-B28E-FC004368277E}">
      <dgm:prSet/>
      <dgm:spPr/>
      <dgm:t>
        <a:bodyPr rtlCol="0"/>
        <a:lstStyle/>
        <a:p>
          <a:pPr rtl="0"/>
          <a:endParaRPr lang="pl-PL" noProof="0" dirty="0"/>
        </a:p>
      </dgm:t>
    </dgm:pt>
    <dgm:pt modelId="{D04DD5D8-ADA5-4239-B08D-0CD13B21311E}" type="sibTrans" cxnId="{D5B4DC20-62C9-429E-B28E-FC004368277E}">
      <dgm:prSet/>
      <dgm:spPr/>
      <dgm:t>
        <a:bodyPr rtlCol="0"/>
        <a:lstStyle/>
        <a:p>
          <a:pPr rtl="0"/>
          <a:endParaRPr lang="pl-PL" noProof="0" dirty="0"/>
        </a:p>
      </dgm:t>
    </dgm:pt>
    <dgm:pt modelId="{D485112C-53F1-4CDF-942F-B3178A5D5DC8}">
      <dgm:prSet/>
      <dgm:spPr/>
      <dgm:t>
        <a:bodyPr rtlCol="0"/>
        <a:lstStyle/>
        <a:p>
          <a:pPr rtl="0"/>
          <a:r>
            <a:rPr lang="pl-PL" noProof="0" dirty="0"/>
            <a:t>07.12.2021</a:t>
          </a:r>
        </a:p>
      </dgm:t>
    </dgm:pt>
    <dgm:pt modelId="{B4B81C00-2857-479E-8B14-1A525E31343F}" type="sibTrans" cxnId="{85026580-A207-4714-B750-3885A510DE66}">
      <dgm:prSet/>
      <dgm:spPr/>
      <dgm:t>
        <a:bodyPr rtlCol="0"/>
        <a:lstStyle/>
        <a:p>
          <a:pPr rtl="0"/>
          <a:endParaRPr lang="pl-PL" noProof="0" dirty="0"/>
        </a:p>
      </dgm:t>
    </dgm:pt>
    <dgm:pt modelId="{22ABC1AE-285A-4722-9410-15484FBDCFEB}" type="parTrans" cxnId="{85026580-A207-4714-B750-3885A510DE66}">
      <dgm:prSet/>
      <dgm:spPr/>
      <dgm:t>
        <a:bodyPr rtlCol="0"/>
        <a:lstStyle/>
        <a:p>
          <a:pPr rtl="0"/>
          <a:endParaRPr lang="pl-PL" noProof="0" dirty="0"/>
        </a:p>
      </dgm:t>
    </dgm:pt>
    <dgm:pt modelId="{A0E6F7FD-DD4F-484F-B7DC-2BA5360E1D83}" type="pres">
      <dgm:prSet presAssocID="{9FCE014E-DB2D-47A6-86F4-700744BA19E2}" presName="Name0" presStyleCnt="0">
        <dgm:presLayoutVars>
          <dgm:chMax/>
          <dgm:chPref/>
          <dgm:animLvl val="lvl"/>
        </dgm:presLayoutVars>
      </dgm:prSet>
      <dgm:spPr/>
    </dgm:pt>
    <dgm:pt modelId="{28CE87F3-D035-4F09-BA11-902B22F5AECB}" type="pres">
      <dgm:prSet presAssocID="{D5E789D9-D9A2-45AC-BAF9-1308191BA789}" presName="composite" presStyleCnt="0"/>
      <dgm:spPr/>
    </dgm:pt>
    <dgm:pt modelId="{FE37CCA9-9284-4292-A879-848593CAEC9D}" type="pres">
      <dgm:prSet presAssocID="{D5E789D9-D9A2-45AC-BAF9-1308191BA789}" presName="Parent1" presStyleLbl="alignNode1" presStyleIdx="0" presStyleCnt="5">
        <dgm:presLayoutVars>
          <dgm:chMax val="1"/>
          <dgm:chPref val="1"/>
          <dgm:bulletEnabled val="1"/>
        </dgm:presLayoutVars>
      </dgm:prSet>
      <dgm:spPr/>
    </dgm:pt>
    <dgm:pt modelId="{E2A4ADA9-7498-4652-8D05-C83496543190}" type="pres">
      <dgm:prSet presAssocID="{D5E789D9-D9A2-45AC-BAF9-1308191BA789}" presName="Childtext1" presStyleLbl="revTx" presStyleIdx="0" presStyleCnt="5">
        <dgm:presLayoutVars>
          <dgm:chMax val="0"/>
          <dgm:chPref val="0"/>
          <dgm:bulletEnabled/>
        </dgm:presLayoutVars>
      </dgm:prSet>
      <dgm:spPr/>
    </dgm:pt>
    <dgm:pt modelId="{38F996AC-03C8-4936-B4E9-AAD75BB81A7B}" type="pres">
      <dgm:prSet presAssocID="{D5E789D9-D9A2-45AC-BAF9-1308191BA789}" presName="ConnectLine" presStyleLbl="sibTrans1D1" presStyleIdx="0" presStyleCnt="5"/>
      <dgm:spPr>
        <a:noFill/>
        <a:ln w="12700" cap="flat" cmpd="sng" algn="ctr">
          <a:solidFill>
            <a:schemeClr val="accent1">
              <a:hueOff val="0"/>
              <a:satOff val="0"/>
              <a:lumOff val="0"/>
              <a:alphaOff val="0"/>
            </a:schemeClr>
          </a:solidFill>
          <a:prstDash val="dash"/>
        </a:ln>
        <a:effectLst/>
      </dgm:spPr>
    </dgm:pt>
    <dgm:pt modelId="{C4270078-E4AD-452C-9053-56957076CB72}" type="pres">
      <dgm:prSet presAssocID="{D5E789D9-D9A2-45AC-BAF9-1308191BA789}" presName="ConnectLineEnd" presStyleLbl="node1" presStyleIdx="0" presStyleCnt="5"/>
      <dgm:spPr/>
    </dgm:pt>
    <dgm:pt modelId="{1586335D-C468-451D-985C-9F3D8F0984E1}" type="pres">
      <dgm:prSet presAssocID="{D5E789D9-D9A2-45AC-BAF9-1308191BA789}" presName="EmptyPane" presStyleCnt="0"/>
      <dgm:spPr/>
    </dgm:pt>
    <dgm:pt modelId="{37EF2938-C35C-4419-90BD-A75A5B3F9E57}" type="pres">
      <dgm:prSet presAssocID="{A9AFE83E-6D8C-4421-B047-95AE8E9BCF60}" presName="spaceBetweenRectangles" presStyleLbl="fgAcc1" presStyleIdx="0" presStyleCnt="4"/>
      <dgm:spPr/>
    </dgm:pt>
    <dgm:pt modelId="{039ED2BB-CCCF-4C28-BDDF-A5CC8BAEC7C0}" type="pres">
      <dgm:prSet presAssocID="{8995164A-B2E1-4D50-9BDF-8B1F485C4209}" presName="composite" presStyleCnt="0"/>
      <dgm:spPr/>
    </dgm:pt>
    <dgm:pt modelId="{99EE0172-308E-4E7D-809D-ADEFD0F4FC74}" type="pres">
      <dgm:prSet presAssocID="{8995164A-B2E1-4D50-9BDF-8B1F485C4209}" presName="Parent1" presStyleLbl="alignNode1" presStyleIdx="1" presStyleCnt="5">
        <dgm:presLayoutVars>
          <dgm:chMax val="1"/>
          <dgm:chPref val="1"/>
          <dgm:bulletEnabled val="1"/>
        </dgm:presLayoutVars>
      </dgm:prSet>
      <dgm:spPr/>
    </dgm:pt>
    <dgm:pt modelId="{CC7D06F0-6964-4AB7-AC20-7308EDF5AC1C}" type="pres">
      <dgm:prSet presAssocID="{8995164A-B2E1-4D50-9BDF-8B1F485C4209}" presName="Childtext1" presStyleLbl="revTx" presStyleIdx="1" presStyleCnt="5">
        <dgm:presLayoutVars>
          <dgm:chMax val="0"/>
          <dgm:chPref val="0"/>
          <dgm:bulletEnabled/>
        </dgm:presLayoutVars>
      </dgm:prSet>
      <dgm:spPr/>
    </dgm:pt>
    <dgm:pt modelId="{ABF04633-E89E-4A72-8B8C-50D391BA3C26}" type="pres">
      <dgm:prSet presAssocID="{8995164A-B2E1-4D50-9BDF-8B1F485C4209}" presName="ConnectLine" presStyleLbl="sibTrans1D1" presStyleIdx="1" presStyleCnt="5"/>
      <dgm:spPr>
        <a:noFill/>
        <a:ln w="12700" cap="flat" cmpd="sng" algn="ctr">
          <a:solidFill>
            <a:schemeClr val="accent1">
              <a:hueOff val="0"/>
              <a:satOff val="0"/>
              <a:lumOff val="0"/>
              <a:alphaOff val="0"/>
            </a:schemeClr>
          </a:solidFill>
          <a:prstDash val="dash"/>
        </a:ln>
        <a:effectLst/>
      </dgm:spPr>
    </dgm:pt>
    <dgm:pt modelId="{DA16B8E0-AEA5-4237-BC93-75EE796AF733}" type="pres">
      <dgm:prSet presAssocID="{8995164A-B2E1-4D50-9BDF-8B1F485C4209}" presName="ConnectLineEnd" presStyleLbl="node1" presStyleIdx="1" presStyleCnt="5"/>
      <dgm:spPr/>
    </dgm:pt>
    <dgm:pt modelId="{78362912-A67E-4E3C-87B8-9C77B716A073}" type="pres">
      <dgm:prSet presAssocID="{8995164A-B2E1-4D50-9BDF-8B1F485C4209}" presName="EmptyPane" presStyleCnt="0"/>
      <dgm:spPr/>
    </dgm:pt>
    <dgm:pt modelId="{DEF8ADEE-3CDD-481C-92FD-7B762B5FF6C9}" type="pres">
      <dgm:prSet presAssocID="{28D1F382-4B8E-4620-AFD6-079E8F343E6C}" presName="spaceBetweenRectangles" presStyleLbl="fgAcc1" presStyleIdx="1" presStyleCnt="4"/>
      <dgm:spPr/>
    </dgm:pt>
    <dgm:pt modelId="{2F55FC45-6B82-4E4F-A393-B1A557451D0E}" type="pres">
      <dgm:prSet presAssocID="{D485112C-53F1-4CDF-942F-B3178A5D5DC8}" presName="composite" presStyleCnt="0"/>
      <dgm:spPr/>
    </dgm:pt>
    <dgm:pt modelId="{72A03881-9797-4744-B913-19C7215C5AD9}" type="pres">
      <dgm:prSet presAssocID="{D485112C-53F1-4CDF-942F-B3178A5D5DC8}" presName="Parent1" presStyleLbl="alignNode1" presStyleIdx="2" presStyleCnt="5">
        <dgm:presLayoutVars>
          <dgm:chMax val="1"/>
          <dgm:chPref val="1"/>
          <dgm:bulletEnabled val="1"/>
        </dgm:presLayoutVars>
      </dgm:prSet>
      <dgm:spPr/>
    </dgm:pt>
    <dgm:pt modelId="{265FD741-EB30-48CC-A9E9-1207EC542954}" type="pres">
      <dgm:prSet presAssocID="{D485112C-53F1-4CDF-942F-B3178A5D5DC8}" presName="Childtext1" presStyleLbl="revTx" presStyleIdx="2" presStyleCnt="5">
        <dgm:presLayoutVars>
          <dgm:chMax val="0"/>
          <dgm:chPref val="0"/>
          <dgm:bulletEnabled/>
        </dgm:presLayoutVars>
      </dgm:prSet>
      <dgm:spPr/>
    </dgm:pt>
    <dgm:pt modelId="{13F8CA31-08BC-4A12-B5BF-EB8C89B7862E}" type="pres">
      <dgm:prSet presAssocID="{D485112C-53F1-4CDF-942F-B3178A5D5DC8}" presName="ConnectLine" presStyleLbl="sibTrans1D1" presStyleIdx="2" presStyleCnt="5"/>
      <dgm:spPr>
        <a:noFill/>
        <a:ln w="12700" cap="flat" cmpd="sng" algn="ctr">
          <a:solidFill>
            <a:schemeClr val="accent1">
              <a:hueOff val="0"/>
              <a:satOff val="0"/>
              <a:lumOff val="0"/>
              <a:alphaOff val="0"/>
            </a:schemeClr>
          </a:solidFill>
          <a:prstDash val="dash"/>
        </a:ln>
        <a:effectLst/>
      </dgm:spPr>
    </dgm:pt>
    <dgm:pt modelId="{5D750D68-19A3-43DE-948A-83E7CC1EA949}" type="pres">
      <dgm:prSet presAssocID="{D485112C-53F1-4CDF-942F-B3178A5D5DC8}" presName="ConnectLineEnd" presStyleLbl="node1" presStyleIdx="2" presStyleCnt="5"/>
      <dgm:spPr/>
    </dgm:pt>
    <dgm:pt modelId="{84214BC3-D534-4B20-891E-D5C55C7C6F72}" type="pres">
      <dgm:prSet presAssocID="{D485112C-53F1-4CDF-942F-B3178A5D5DC8}" presName="EmptyPane" presStyleCnt="0"/>
      <dgm:spPr/>
    </dgm:pt>
    <dgm:pt modelId="{F6AE1320-CDD3-4A7A-82B3-B5FC2587C227}" type="pres">
      <dgm:prSet presAssocID="{B4B81C00-2857-479E-8B14-1A525E31343F}" presName="spaceBetweenRectangles" presStyleLbl="fgAcc1" presStyleIdx="2" presStyleCnt="4"/>
      <dgm:spPr/>
    </dgm:pt>
    <dgm:pt modelId="{E88F9B48-81AE-4FB2-AAA1-762C5CC02124}" type="pres">
      <dgm:prSet presAssocID="{31ED2C1C-0880-40EC-A423-099FDCE71E06}" presName="composite" presStyleCnt="0"/>
      <dgm:spPr/>
    </dgm:pt>
    <dgm:pt modelId="{4C98A312-231E-4EE3-A8C4-F7E13524E89E}" type="pres">
      <dgm:prSet presAssocID="{31ED2C1C-0880-40EC-A423-099FDCE71E06}" presName="Parent1" presStyleLbl="alignNode1" presStyleIdx="3" presStyleCnt="5" custLinFactNeighborY="2900">
        <dgm:presLayoutVars>
          <dgm:chMax val="1"/>
          <dgm:chPref val="1"/>
          <dgm:bulletEnabled val="1"/>
        </dgm:presLayoutVars>
      </dgm:prSet>
      <dgm:spPr/>
    </dgm:pt>
    <dgm:pt modelId="{951D8B04-B000-4931-803C-0068D393471A}" type="pres">
      <dgm:prSet presAssocID="{31ED2C1C-0880-40EC-A423-099FDCE71E06}" presName="Childtext1" presStyleLbl="revTx" presStyleIdx="3" presStyleCnt="5">
        <dgm:presLayoutVars>
          <dgm:chMax val="0"/>
          <dgm:chPref val="0"/>
          <dgm:bulletEnabled/>
        </dgm:presLayoutVars>
      </dgm:prSet>
      <dgm:spPr/>
    </dgm:pt>
    <dgm:pt modelId="{19AF2603-3B47-4AEE-A9F8-E73016B26E20}" type="pres">
      <dgm:prSet presAssocID="{31ED2C1C-0880-40EC-A423-099FDCE71E06}" presName="ConnectLine" presStyleLbl="sibTrans1D1" presStyleIdx="3" presStyleCnt="5"/>
      <dgm:spPr>
        <a:noFill/>
        <a:ln w="12700" cap="flat" cmpd="sng" algn="ctr">
          <a:solidFill>
            <a:schemeClr val="accent1">
              <a:hueOff val="0"/>
              <a:satOff val="0"/>
              <a:lumOff val="0"/>
              <a:alphaOff val="0"/>
            </a:schemeClr>
          </a:solidFill>
          <a:prstDash val="dash"/>
        </a:ln>
        <a:effectLst/>
      </dgm:spPr>
    </dgm:pt>
    <dgm:pt modelId="{4B8B24CE-72AB-4EED-898A-0F10FFC56F4F}" type="pres">
      <dgm:prSet presAssocID="{31ED2C1C-0880-40EC-A423-099FDCE71E06}" presName="ConnectLineEnd" presStyleLbl="node1" presStyleIdx="3" presStyleCnt="5"/>
      <dgm:spPr/>
    </dgm:pt>
    <dgm:pt modelId="{BAEF60F4-4F9C-474B-9E53-208E293B8CCD}" type="pres">
      <dgm:prSet presAssocID="{31ED2C1C-0880-40EC-A423-099FDCE71E06}" presName="EmptyPane" presStyleCnt="0"/>
      <dgm:spPr/>
    </dgm:pt>
    <dgm:pt modelId="{82EF3625-93DE-48EB-BEFB-E727E5470AB8}" type="pres">
      <dgm:prSet presAssocID="{57544F5F-76F6-4E7F-8253-C3188E34C793}" presName="spaceBetweenRectangles" presStyleLbl="fgAcc1" presStyleIdx="3" presStyleCnt="4"/>
      <dgm:spPr/>
    </dgm:pt>
    <dgm:pt modelId="{0B2C68E4-127A-4B25-B6FB-EC64C5728D0C}" type="pres">
      <dgm:prSet presAssocID="{4F2FB9C6-312C-47C7-BB77-7ED6F2F70DCA}" presName="composite" presStyleCnt="0"/>
      <dgm:spPr/>
    </dgm:pt>
    <dgm:pt modelId="{1CD23DF8-A88E-4841-97F7-DA1144B3FC9A}" type="pres">
      <dgm:prSet presAssocID="{4F2FB9C6-312C-47C7-BB77-7ED6F2F70DCA}" presName="Parent1" presStyleLbl="alignNode1" presStyleIdx="4" presStyleCnt="5">
        <dgm:presLayoutVars>
          <dgm:chMax val="1"/>
          <dgm:chPref val="1"/>
          <dgm:bulletEnabled val="1"/>
        </dgm:presLayoutVars>
      </dgm:prSet>
      <dgm:spPr/>
    </dgm:pt>
    <dgm:pt modelId="{AD1C2786-94B6-4A29-87D4-8ADB1C16540C}" type="pres">
      <dgm:prSet presAssocID="{4F2FB9C6-312C-47C7-BB77-7ED6F2F70DCA}" presName="Childtext1" presStyleLbl="revTx" presStyleIdx="4" presStyleCnt="5">
        <dgm:presLayoutVars>
          <dgm:chMax val="0"/>
          <dgm:chPref val="0"/>
          <dgm:bulletEnabled/>
        </dgm:presLayoutVars>
      </dgm:prSet>
      <dgm:spPr/>
    </dgm:pt>
    <dgm:pt modelId="{EBC439CA-582A-4A4E-A2B4-9A5C268F7BB7}" type="pres">
      <dgm:prSet presAssocID="{4F2FB9C6-312C-47C7-BB77-7ED6F2F70DCA}" presName="ConnectLine" presStyleLbl="sibTrans1D1" presStyleIdx="4" presStyleCnt="5"/>
      <dgm:spPr>
        <a:noFill/>
        <a:ln w="12700" cap="flat" cmpd="sng" algn="ctr">
          <a:solidFill>
            <a:schemeClr val="accent1">
              <a:hueOff val="0"/>
              <a:satOff val="0"/>
              <a:lumOff val="0"/>
              <a:alphaOff val="0"/>
            </a:schemeClr>
          </a:solidFill>
          <a:prstDash val="dash"/>
        </a:ln>
        <a:effectLst/>
      </dgm:spPr>
    </dgm:pt>
    <dgm:pt modelId="{7F321FCA-949E-4FAB-834A-80606656C1A4}" type="pres">
      <dgm:prSet presAssocID="{4F2FB9C6-312C-47C7-BB77-7ED6F2F70DCA}" presName="ConnectLineEnd" presStyleLbl="node1" presStyleIdx="4" presStyleCnt="5"/>
      <dgm:spPr/>
    </dgm:pt>
    <dgm:pt modelId="{DCF2AED8-CE30-4E97-8633-0D942827719E}" type="pres">
      <dgm:prSet presAssocID="{4F2FB9C6-312C-47C7-BB77-7ED6F2F70DCA}" presName="EmptyPane" presStyleCnt="0"/>
      <dgm:spPr/>
    </dgm:pt>
  </dgm:ptLst>
  <dgm:cxnLst>
    <dgm:cxn modelId="{C9CD0706-6B2D-49E6-ADDF-E2DAA4BC0B11}" type="presOf" srcId="{8995164A-B2E1-4D50-9BDF-8B1F485C4209}" destId="{99EE0172-308E-4E7D-809D-ADEFD0F4FC74}" srcOrd="0" destOrd="0" presId="urn:microsoft.com/office/officeart/2016/7/layout/HexagonTimeline"/>
    <dgm:cxn modelId="{F50FA90C-013A-44B7-88F0-85B27A41EB0E}" srcId="{9FCE014E-DB2D-47A6-86F4-700744BA19E2}" destId="{31ED2C1C-0880-40EC-A423-099FDCE71E06}" srcOrd="3" destOrd="0" parTransId="{A16039F0-30E5-4560-9474-39EC3D2AABCA}" sibTransId="{57544F5F-76F6-4E7F-8253-C3188E34C793}"/>
    <dgm:cxn modelId="{40840618-55C4-4477-B692-0C7455559239}" srcId="{8995164A-B2E1-4D50-9BDF-8B1F485C4209}" destId="{47EAC16E-AC39-45F6-B4E8-84B68C6ACCC2}" srcOrd="0" destOrd="0" parTransId="{BBD28229-8D64-4860-AED0-41D2066FCD99}" sibTransId="{DC96452D-EDE6-4BD3-8C45-4F9F9CCC7D55}"/>
    <dgm:cxn modelId="{D5B4DC20-62C9-429E-B28E-FC004368277E}" srcId="{4F2FB9C6-312C-47C7-BB77-7ED6F2F70DCA}" destId="{F78B66B4-FD07-4FFD-BFA3-AEA01E4360A3}" srcOrd="0" destOrd="0" parTransId="{3D558B3E-6322-4417-BE17-0F866D656D03}" sibTransId="{D04DD5D8-ADA5-4239-B08D-0CD13B21311E}"/>
    <dgm:cxn modelId="{ED10C428-44B9-4300-83B0-3B1D6121FB5E}" srcId="{31ED2C1C-0880-40EC-A423-099FDCE71E06}" destId="{A2F32125-C464-489F-89BB-DE0D10D70265}" srcOrd="0" destOrd="0" parTransId="{A0E5D105-DDF5-410B-8ED4-022D15E38074}" sibTransId="{2BDFDA0D-59DC-4E95-92BD-8F5AF89272B5}"/>
    <dgm:cxn modelId="{BE429F2C-95F6-4407-BCB7-52143236DF06}" type="presOf" srcId="{47EAC16E-AC39-45F6-B4E8-84B68C6ACCC2}" destId="{CC7D06F0-6964-4AB7-AC20-7308EDF5AC1C}" srcOrd="0" destOrd="0" presId="urn:microsoft.com/office/officeart/2016/7/layout/HexagonTimeline"/>
    <dgm:cxn modelId="{C00D1360-A389-49DF-97AB-AAAA4B2BF469}" type="presOf" srcId="{D5E789D9-D9A2-45AC-BAF9-1308191BA789}" destId="{FE37CCA9-9284-4292-A879-848593CAEC9D}" srcOrd="0" destOrd="0" presId="urn:microsoft.com/office/officeart/2016/7/layout/HexagonTimeline"/>
    <dgm:cxn modelId="{51BC6168-8189-4D31-A2D9-BDF517434D28}" srcId="{D485112C-53F1-4CDF-942F-B3178A5D5DC8}" destId="{4491FF9F-1E44-4C36-BC2C-5B55ED600E79}" srcOrd="0" destOrd="0" parTransId="{C48EADD7-6584-4B55-A178-B27F9427FBFF}" sibTransId="{3AF71B4F-B5EB-4800-9258-CB2378F73949}"/>
    <dgm:cxn modelId="{77222852-BDC9-471D-9C5F-4F262B96EA5B}" type="presOf" srcId="{D485112C-53F1-4CDF-942F-B3178A5D5DC8}" destId="{72A03881-9797-4744-B913-19C7215C5AD9}" srcOrd="0" destOrd="0" presId="urn:microsoft.com/office/officeart/2016/7/layout/HexagonTimeline"/>
    <dgm:cxn modelId="{93337F75-7E8E-4352-A330-D38DDBDCE76E}" srcId="{9FCE014E-DB2D-47A6-86F4-700744BA19E2}" destId="{4F2FB9C6-312C-47C7-BB77-7ED6F2F70DCA}" srcOrd="4" destOrd="0" parTransId="{72E6154B-0A6D-417F-A16E-9D7A03410B8E}" sibTransId="{E764E8C1-D1B5-4274-AC76-1CA42E81A121}"/>
    <dgm:cxn modelId="{D2E2B977-38C3-4B6F-ABF6-6DF60DD5A34A}" srcId="{9FCE014E-DB2D-47A6-86F4-700744BA19E2}" destId="{D5E789D9-D9A2-45AC-BAF9-1308191BA789}" srcOrd="0" destOrd="0" parTransId="{6D2538D1-07F6-4AD0-A180-0652C7ED8A0F}" sibTransId="{A9AFE83E-6D8C-4421-B047-95AE8E9BCF60}"/>
    <dgm:cxn modelId="{85026580-A207-4714-B750-3885A510DE66}" srcId="{9FCE014E-DB2D-47A6-86F4-700744BA19E2}" destId="{D485112C-53F1-4CDF-942F-B3178A5D5DC8}" srcOrd="2" destOrd="0" parTransId="{22ABC1AE-285A-4722-9410-15484FBDCFEB}" sibTransId="{B4B81C00-2857-479E-8B14-1A525E31343F}"/>
    <dgm:cxn modelId="{9F0CB586-7B43-4480-B779-F8514B9D3BD7}" type="presOf" srcId="{E1E0C50E-73C0-4257-9C39-B671885BAC98}" destId="{E2A4ADA9-7498-4652-8D05-C83496543190}" srcOrd="0" destOrd="0" presId="urn:microsoft.com/office/officeart/2016/7/layout/HexagonTimeline"/>
    <dgm:cxn modelId="{9548148B-DDA7-4123-A988-06A7D8BFA2A1}" type="presOf" srcId="{F78B66B4-FD07-4FFD-BFA3-AEA01E4360A3}" destId="{AD1C2786-94B6-4A29-87D4-8ADB1C16540C}" srcOrd="0" destOrd="0" presId="urn:microsoft.com/office/officeart/2016/7/layout/HexagonTimeline"/>
    <dgm:cxn modelId="{C3B84390-2EDA-4BE1-A687-EB7CA7F66BD1}" srcId="{9FCE014E-DB2D-47A6-86F4-700744BA19E2}" destId="{8995164A-B2E1-4D50-9BDF-8B1F485C4209}" srcOrd="1" destOrd="0" parTransId="{3BFA6CDF-23F9-4663-9B2D-E043E53E6291}" sibTransId="{28D1F382-4B8E-4620-AFD6-079E8F343E6C}"/>
    <dgm:cxn modelId="{2F274697-24AA-4F5E-B84D-212B10FDC28A}" type="presOf" srcId="{4F2FB9C6-312C-47C7-BB77-7ED6F2F70DCA}" destId="{1CD23DF8-A88E-4841-97F7-DA1144B3FC9A}" srcOrd="0" destOrd="0" presId="urn:microsoft.com/office/officeart/2016/7/layout/HexagonTimeline"/>
    <dgm:cxn modelId="{3A56BF97-DBD4-4812-BBA1-9A5F519EE31E}" type="presOf" srcId="{31ED2C1C-0880-40EC-A423-099FDCE71E06}" destId="{4C98A312-231E-4EE3-A8C4-F7E13524E89E}" srcOrd="0" destOrd="0" presId="urn:microsoft.com/office/officeart/2016/7/layout/HexagonTimeline"/>
    <dgm:cxn modelId="{DE8B4DA5-1B29-4CF1-85B9-0B7AFE606D7E}" type="presOf" srcId="{4491FF9F-1E44-4C36-BC2C-5B55ED600E79}" destId="{265FD741-EB30-48CC-A9E9-1207EC542954}" srcOrd="0" destOrd="0" presId="urn:microsoft.com/office/officeart/2016/7/layout/HexagonTimeline"/>
    <dgm:cxn modelId="{D29355B4-EAFC-490E-895A-AA500488AA4F}" type="presOf" srcId="{9FCE014E-DB2D-47A6-86F4-700744BA19E2}" destId="{A0E6F7FD-DD4F-484F-B7DC-2BA5360E1D83}" srcOrd="0" destOrd="0" presId="urn:microsoft.com/office/officeart/2016/7/layout/HexagonTimeline"/>
    <dgm:cxn modelId="{D1991ACA-DCBF-4823-ADED-C9E347102AC5}" srcId="{D5E789D9-D9A2-45AC-BAF9-1308191BA789}" destId="{E1E0C50E-73C0-4257-9C39-B671885BAC98}" srcOrd="0" destOrd="0" parTransId="{265FF296-A501-4605-A529-6339EC9F44E3}" sibTransId="{B5361973-B6A4-4EEE-9E68-57D97A89887D}"/>
    <dgm:cxn modelId="{F37AA0FF-5F3D-4A66-9748-9DFA8A795578}" type="presOf" srcId="{A2F32125-C464-489F-89BB-DE0D10D70265}" destId="{951D8B04-B000-4931-803C-0068D393471A}" srcOrd="0" destOrd="0" presId="urn:microsoft.com/office/officeart/2016/7/layout/HexagonTimeline"/>
    <dgm:cxn modelId="{5361BFA9-28A6-47C0-9C76-817FA6F28AAB}" type="presParOf" srcId="{A0E6F7FD-DD4F-484F-B7DC-2BA5360E1D83}" destId="{28CE87F3-D035-4F09-BA11-902B22F5AECB}" srcOrd="0" destOrd="0" presId="urn:microsoft.com/office/officeart/2016/7/layout/HexagonTimeline"/>
    <dgm:cxn modelId="{0A32E9AE-9FC8-431A-A750-368E91D20EF2}" type="presParOf" srcId="{28CE87F3-D035-4F09-BA11-902B22F5AECB}" destId="{FE37CCA9-9284-4292-A879-848593CAEC9D}" srcOrd="0" destOrd="0" presId="urn:microsoft.com/office/officeart/2016/7/layout/HexagonTimeline"/>
    <dgm:cxn modelId="{8D8355DF-C778-468A-A9C8-B73AD2584BF9}" type="presParOf" srcId="{28CE87F3-D035-4F09-BA11-902B22F5AECB}" destId="{E2A4ADA9-7498-4652-8D05-C83496543190}" srcOrd="1" destOrd="0" presId="urn:microsoft.com/office/officeart/2016/7/layout/HexagonTimeline"/>
    <dgm:cxn modelId="{4FB69E6D-0C27-4441-AE7F-6EAABF9B3CF3}" type="presParOf" srcId="{28CE87F3-D035-4F09-BA11-902B22F5AECB}" destId="{38F996AC-03C8-4936-B4E9-AAD75BB81A7B}" srcOrd="2" destOrd="0" presId="urn:microsoft.com/office/officeart/2016/7/layout/HexagonTimeline"/>
    <dgm:cxn modelId="{54079AA7-E168-490F-8E93-D42B750ECADE}" type="presParOf" srcId="{28CE87F3-D035-4F09-BA11-902B22F5AECB}" destId="{C4270078-E4AD-452C-9053-56957076CB72}" srcOrd="3" destOrd="0" presId="urn:microsoft.com/office/officeart/2016/7/layout/HexagonTimeline"/>
    <dgm:cxn modelId="{DA79AD9B-7D7B-4143-9058-9D83CC309216}" type="presParOf" srcId="{28CE87F3-D035-4F09-BA11-902B22F5AECB}" destId="{1586335D-C468-451D-985C-9F3D8F0984E1}" srcOrd="4" destOrd="0" presId="urn:microsoft.com/office/officeart/2016/7/layout/HexagonTimeline"/>
    <dgm:cxn modelId="{976A2A53-3E48-4B95-8002-947F4DBFC425}" type="presParOf" srcId="{A0E6F7FD-DD4F-484F-B7DC-2BA5360E1D83}" destId="{37EF2938-C35C-4419-90BD-A75A5B3F9E57}" srcOrd="1" destOrd="0" presId="urn:microsoft.com/office/officeart/2016/7/layout/HexagonTimeline"/>
    <dgm:cxn modelId="{B543D5A3-9A34-4C67-96D0-39A03B6FC64F}" type="presParOf" srcId="{A0E6F7FD-DD4F-484F-B7DC-2BA5360E1D83}" destId="{039ED2BB-CCCF-4C28-BDDF-A5CC8BAEC7C0}" srcOrd="2" destOrd="0" presId="urn:microsoft.com/office/officeart/2016/7/layout/HexagonTimeline"/>
    <dgm:cxn modelId="{9378B5C0-A571-4300-B79B-E9124F248EFC}" type="presParOf" srcId="{039ED2BB-CCCF-4C28-BDDF-A5CC8BAEC7C0}" destId="{99EE0172-308E-4E7D-809D-ADEFD0F4FC74}" srcOrd="0" destOrd="0" presId="urn:microsoft.com/office/officeart/2016/7/layout/HexagonTimeline"/>
    <dgm:cxn modelId="{6F3A1EC5-44C1-403C-B693-E9F0909B8061}" type="presParOf" srcId="{039ED2BB-CCCF-4C28-BDDF-A5CC8BAEC7C0}" destId="{CC7D06F0-6964-4AB7-AC20-7308EDF5AC1C}" srcOrd="1" destOrd="0" presId="urn:microsoft.com/office/officeart/2016/7/layout/HexagonTimeline"/>
    <dgm:cxn modelId="{2C7891A0-2D3C-4DBD-BC8E-3F148ADA5904}" type="presParOf" srcId="{039ED2BB-CCCF-4C28-BDDF-A5CC8BAEC7C0}" destId="{ABF04633-E89E-4A72-8B8C-50D391BA3C26}" srcOrd="2" destOrd="0" presId="urn:microsoft.com/office/officeart/2016/7/layout/HexagonTimeline"/>
    <dgm:cxn modelId="{42240D61-0B0D-48E7-A99D-6A772DB0E057}" type="presParOf" srcId="{039ED2BB-CCCF-4C28-BDDF-A5CC8BAEC7C0}" destId="{DA16B8E0-AEA5-4237-BC93-75EE796AF733}" srcOrd="3" destOrd="0" presId="urn:microsoft.com/office/officeart/2016/7/layout/HexagonTimeline"/>
    <dgm:cxn modelId="{5D9F51EB-9360-400B-83BF-93CE89807BF4}" type="presParOf" srcId="{039ED2BB-CCCF-4C28-BDDF-A5CC8BAEC7C0}" destId="{78362912-A67E-4E3C-87B8-9C77B716A073}" srcOrd="4" destOrd="0" presId="urn:microsoft.com/office/officeart/2016/7/layout/HexagonTimeline"/>
    <dgm:cxn modelId="{42C21594-A0EF-43E6-90D3-DBA5F781A57B}" type="presParOf" srcId="{A0E6F7FD-DD4F-484F-B7DC-2BA5360E1D83}" destId="{DEF8ADEE-3CDD-481C-92FD-7B762B5FF6C9}" srcOrd="3" destOrd="0" presId="urn:microsoft.com/office/officeart/2016/7/layout/HexagonTimeline"/>
    <dgm:cxn modelId="{B034E185-AE08-454B-BEDF-A7AC50144F24}" type="presParOf" srcId="{A0E6F7FD-DD4F-484F-B7DC-2BA5360E1D83}" destId="{2F55FC45-6B82-4E4F-A393-B1A557451D0E}" srcOrd="4" destOrd="0" presId="urn:microsoft.com/office/officeart/2016/7/layout/HexagonTimeline"/>
    <dgm:cxn modelId="{A99CF49F-FE5D-4A99-90CD-883EE1BF221D}" type="presParOf" srcId="{2F55FC45-6B82-4E4F-A393-B1A557451D0E}" destId="{72A03881-9797-4744-B913-19C7215C5AD9}" srcOrd="0" destOrd="0" presId="urn:microsoft.com/office/officeart/2016/7/layout/HexagonTimeline"/>
    <dgm:cxn modelId="{EB4E2586-2D6A-478B-967A-6A3E6252F686}" type="presParOf" srcId="{2F55FC45-6B82-4E4F-A393-B1A557451D0E}" destId="{265FD741-EB30-48CC-A9E9-1207EC542954}" srcOrd="1" destOrd="0" presId="urn:microsoft.com/office/officeart/2016/7/layout/HexagonTimeline"/>
    <dgm:cxn modelId="{5D34A8E4-DBCA-4616-9BA1-C535B1D79896}" type="presParOf" srcId="{2F55FC45-6B82-4E4F-A393-B1A557451D0E}" destId="{13F8CA31-08BC-4A12-B5BF-EB8C89B7862E}" srcOrd="2" destOrd="0" presId="urn:microsoft.com/office/officeart/2016/7/layout/HexagonTimeline"/>
    <dgm:cxn modelId="{232B7D3C-F4C8-41FB-BF0E-D60C1F0BFAB9}" type="presParOf" srcId="{2F55FC45-6B82-4E4F-A393-B1A557451D0E}" destId="{5D750D68-19A3-43DE-948A-83E7CC1EA949}" srcOrd="3" destOrd="0" presId="urn:microsoft.com/office/officeart/2016/7/layout/HexagonTimeline"/>
    <dgm:cxn modelId="{D19B5534-128A-4A7E-BD1B-F0A9732B20AE}" type="presParOf" srcId="{2F55FC45-6B82-4E4F-A393-B1A557451D0E}" destId="{84214BC3-D534-4B20-891E-D5C55C7C6F72}" srcOrd="4" destOrd="0" presId="urn:microsoft.com/office/officeart/2016/7/layout/HexagonTimeline"/>
    <dgm:cxn modelId="{63C9EAA2-A4E9-4A91-9247-9CE1411C86D0}" type="presParOf" srcId="{A0E6F7FD-DD4F-484F-B7DC-2BA5360E1D83}" destId="{F6AE1320-CDD3-4A7A-82B3-B5FC2587C227}" srcOrd="5" destOrd="0" presId="urn:microsoft.com/office/officeart/2016/7/layout/HexagonTimeline"/>
    <dgm:cxn modelId="{5FBA88C0-7CCF-4709-8DD5-737D3B2824BC}" type="presParOf" srcId="{A0E6F7FD-DD4F-484F-B7DC-2BA5360E1D83}" destId="{E88F9B48-81AE-4FB2-AAA1-762C5CC02124}" srcOrd="6" destOrd="0" presId="urn:microsoft.com/office/officeart/2016/7/layout/HexagonTimeline"/>
    <dgm:cxn modelId="{C3950BF1-53F9-426E-9649-8E057D178F32}" type="presParOf" srcId="{E88F9B48-81AE-4FB2-AAA1-762C5CC02124}" destId="{4C98A312-231E-4EE3-A8C4-F7E13524E89E}" srcOrd="0" destOrd="0" presId="urn:microsoft.com/office/officeart/2016/7/layout/HexagonTimeline"/>
    <dgm:cxn modelId="{B7B57B9F-5F8B-4748-A7D8-A8562DAD0DD0}" type="presParOf" srcId="{E88F9B48-81AE-4FB2-AAA1-762C5CC02124}" destId="{951D8B04-B000-4931-803C-0068D393471A}" srcOrd="1" destOrd="0" presId="urn:microsoft.com/office/officeart/2016/7/layout/HexagonTimeline"/>
    <dgm:cxn modelId="{39506362-9AB2-470B-BF76-13A0677D5D78}" type="presParOf" srcId="{E88F9B48-81AE-4FB2-AAA1-762C5CC02124}" destId="{19AF2603-3B47-4AEE-A9F8-E73016B26E20}" srcOrd="2" destOrd="0" presId="urn:microsoft.com/office/officeart/2016/7/layout/HexagonTimeline"/>
    <dgm:cxn modelId="{C383999E-1BA7-41E4-BFD5-745B6208860B}" type="presParOf" srcId="{E88F9B48-81AE-4FB2-AAA1-762C5CC02124}" destId="{4B8B24CE-72AB-4EED-898A-0F10FFC56F4F}" srcOrd="3" destOrd="0" presId="urn:microsoft.com/office/officeart/2016/7/layout/HexagonTimeline"/>
    <dgm:cxn modelId="{514A1FE0-EC0C-44FC-95D3-A2C53238A4AC}" type="presParOf" srcId="{E88F9B48-81AE-4FB2-AAA1-762C5CC02124}" destId="{BAEF60F4-4F9C-474B-9E53-208E293B8CCD}" srcOrd="4" destOrd="0" presId="urn:microsoft.com/office/officeart/2016/7/layout/HexagonTimeline"/>
    <dgm:cxn modelId="{A6FFDCAC-5144-4EA2-B441-11F6A23C4A3E}" type="presParOf" srcId="{A0E6F7FD-DD4F-484F-B7DC-2BA5360E1D83}" destId="{82EF3625-93DE-48EB-BEFB-E727E5470AB8}" srcOrd="7" destOrd="0" presId="urn:microsoft.com/office/officeart/2016/7/layout/HexagonTimeline"/>
    <dgm:cxn modelId="{BCE0BD06-F100-4C91-B9B3-5B62D30E6902}" type="presParOf" srcId="{A0E6F7FD-DD4F-484F-B7DC-2BA5360E1D83}" destId="{0B2C68E4-127A-4B25-B6FB-EC64C5728D0C}" srcOrd="8" destOrd="0" presId="urn:microsoft.com/office/officeart/2016/7/layout/HexagonTimeline"/>
    <dgm:cxn modelId="{193C2E2B-7D84-4BFA-B72E-15B4F2253A96}" type="presParOf" srcId="{0B2C68E4-127A-4B25-B6FB-EC64C5728D0C}" destId="{1CD23DF8-A88E-4841-97F7-DA1144B3FC9A}" srcOrd="0" destOrd="0" presId="urn:microsoft.com/office/officeart/2016/7/layout/HexagonTimeline"/>
    <dgm:cxn modelId="{E10C072B-76C7-4105-9A43-DD0B2F7B3B07}" type="presParOf" srcId="{0B2C68E4-127A-4B25-B6FB-EC64C5728D0C}" destId="{AD1C2786-94B6-4A29-87D4-8ADB1C16540C}" srcOrd="1" destOrd="0" presId="urn:microsoft.com/office/officeart/2016/7/layout/HexagonTimeline"/>
    <dgm:cxn modelId="{D3D20C06-1290-4DAA-8640-BC28BBEBD880}" type="presParOf" srcId="{0B2C68E4-127A-4B25-B6FB-EC64C5728D0C}" destId="{EBC439CA-582A-4A4E-A2B4-9A5C268F7BB7}" srcOrd="2" destOrd="0" presId="urn:microsoft.com/office/officeart/2016/7/layout/HexagonTimeline"/>
    <dgm:cxn modelId="{94C89349-EDB5-4BB2-B4F6-BA894AA778AC}" type="presParOf" srcId="{0B2C68E4-127A-4B25-B6FB-EC64C5728D0C}" destId="{7F321FCA-949E-4FAB-834A-80606656C1A4}" srcOrd="3" destOrd="0" presId="urn:microsoft.com/office/officeart/2016/7/layout/HexagonTimeline"/>
    <dgm:cxn modelId="{969D5FCD-A339-4242-B8FD-FC369ED3EA42}" type="presParOf" srcId="{0B2C68E4-127A-4B25-B6FB-EC64C5728D0C}" destId="{DCF2AED8-CE30-4E97-8633-0D942827719E}"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7CCA9-9284-4292-A879-848593CAEC9D}">
      <dsp:nvSpPr>
        <dsp:cNvPr id="0" name=""/>
        <dsp:cNvSpPr/>
      </dsp:nvSpPr>
      <dsp:spPr>
        <a:xfrm>
          <a:off x="295648" y="1914589"/>
          <a:ext cx="1513876" cy="522160"/>
        </a:xfrm>
        <a:prstGeom prst="homePlate">
          <a:avLst>
            <a:gd name="adj" fmla="val 4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0">
          <a:noAutofit/>
        </a:bodyPr>
        <a:lstStyle/>
        <a:p>
          <a:pPr marL="0" lvl="0" indent="0" algn="ctr" defTabSz="577850" rtl="0">
            <a:lnSpc>
              <a:spcPct val="90000"/>
            </a:lnSpc>
            <a:spcBef>
              <a:spcPct val="0"/>
            </a:spcBef>
            <a:spcAft>
              <a:spcPct val="35000"/>
            </a:spcAft>
            <a:buNone/>
          </a:pPr>
          <a:r>
            <a:rPr lang="pl-PL" sz="1300" kern="1200" noProof="0" dirty="0"/>
            <a:t>13.05.2020</a:t>
          </a:r>
        </a:p>
      </dsp:txBody>
      <dsp:txXfrm>
        <a:off x="295648" y="1914589"/>
        <a:ext cx="1409444" cy="522160"/>
      </dsp:txXfrm>
    </dsp:sp>
    <dsp:sp modelId="{E2A4ADA9-7498-4652-8D05-C83496543190}">
      <dsp:nvSpPr>
        <dsp:cNvPr id="0" name=""/>
        <dsp:cNvSpPr/>
      </dsp:nvSpPr>
      <dsp:spPr>
        <a:xfrm>
          <a:off x="1283" y="0"/>
          <a:ext cx="2102606"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5570" rIns="0" bIns="115570" numCol="1" spcCol="1270" rtlCol="0" anchor="b" anchorCtr="1">
          <a:noAutofit/>
        </a:bodyPr>
        <a:lstStyle/>
        <a:p>
          <a:pPr marL="0" lvl="0" indent="0" algn="ctr" defTabSz="577850" rtl="0">
            <a:lnSpc>
              <a:spcPct val="90000"/>
            </a:lnSpc>
            <a:spcBef>
              <a:spcPct val="0"/>
            </a:spcBef>
            <a:spcAft>
              <a:spcPct val="35000"/>
            </a:spcAft>
            <a:buNone/>
          </a:pPr>
          <a:r>
            <a:rPr lang="pl-PL" sz="1300" b="1" kern="1200" noProof="0" dirty="0">
              <a:latin typeface="+mn-lt"/>
            </a:rPr>
            <a:t>Złożenie wniosku o dofinansowanie w Generatorze Wniosków</a:t>
          </a:r>
        </a:p>
      </dsp:txBody>
      <dsp:txXfrm>
        <a:off x="1283" y="0"/>
        <a:ext cx="2102606" cy="1392428"/>
      </dsp:txXfrm>
    </dsp:sp>
    <dsp:sp modelId="{37EF2938-C35C-4419-90BD-A75A5B3F9E57}">
      <dsp:nvSpPr>
        <dsp:cNvPr id="0" name=""/>
        <dsp:cNvSpPr/>
      </dsp:nvSpPr>
      <dsp:spPr>
        <a:xfrm>
          <a:off x="1809525" y="2175669"/>
          <a:ext cx="588729" cy="0"/>
        </a:xfrm>
        <a:custGeom>
          <a:avLst/>
          <a:gdLst/>
          <a:ahLst/>
          <a:cxnLst/>
          <a:rect l="0" t="0" r="0" b="0"/>
          <a:pathLst>
            <a:path>
              <a:moveTo>
                <a:pt x="0" y="0"/>
              </a:moveTo>
              <a:lnTo>
                <a:pt x="58872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996AC-03C8-4936-B4E9-AAD75BB81A7B}">
      <dsp:nvSpPr>
        <dsp:cNvPr id="0" name=""/>
        <dsp:cNvSpPr/>
      </dsp:nvSpPr>
      <dsp:spPr>
        <a:xfrm>
          <a:off x="1052586" y="1479455"/>
          <a:ext cx="0" cy="435133"/>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4270078-E4AD-452C-9053-56957076CB72}">
      <dsp:nvSpPr>
        <dsp:cNvPr id="0" name=""/>
        <dsp:cNvSpPr/>
      </dsp:nvSpPr>
      <dsp:spPr>
        <a:xfrm>
          <a:off x="1009073" y="1392428"/>
          <a:ext cx="87026" cy="870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EE0172-308E-4E7D-809D-ADEFD0F4FC74}">
      <dsp:nvSpPr>
        <dsp:cNvPr id="0" name=""/>
        <dsp:cNvSpPr/>
      </dsp:nvSpPr>
      <dsp:spPr>
        <a:xfrm>
          <a:off x="2398255" y="1914589"/>
          <a:ext cx="1513876" cy="522160"/>
        </a:xfrm>
        <a:prstGeom prst="hexagon">
          <a:avLst>
            <a:gd name="adj" fmla="val 40000"/>
            <a:gd name="vf" fmla="val 11547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0">
          <a:noAutofit/>
        </a:bodyPr>
        <a:lstStyle/>
        <a:p>
          <a:pPr marL="0" lvl="0" indent="0" algn="ctr" defTabSz="577850" rtl="0">
            <a:lnSpc>
              <a:spcPct val="90000"/>
            </a:lnSpc>
            <a:spcBef>
              <a:spcPct val="0"/>
            </a:spcBef>
            <a:spcAft>
              <a:spcPct val="35000"/>
            </a:spcAft>
            <a:buNone/>
          </a:pPr>
          <a:r>
            <a:rPr lang="pl-PL" sz="1300" kern="1200" noProof="0" dirty="0"/>
            <a:t>06.08.2021</a:t>
          </a:r>
        </a:p>
      </dsp:txBody>
      <dsp:txXfrm>
        <a:off x="2594033" y="1982116"/>
        <a:ext cx="1122320" cy="387106"/>
      </dsp:txXfrm>
    </dsp:sp>
    <dsp:sp modelId="{CC7D06F0-6964-4AB7-AC20-7308EDF5AC1C}">
      <dsp:nvSpPr>
        <dsp:cNvPr id="0" name=""/>
        <dsp:cNvSpPr/>
      </dsp:nvSpPr>
      <dsp:spPr>
        <a:xfrm>
          <a:off x="2103890" y="2958910"/>
          <a:ext cx="2102606"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5570" rIns="0" bIns="115570" numCol="1" spcCol="1270" rtlCol="0" anchor="t" anchorCtr="1">
          <a:noAutofit/>
        </a:bodyPr>
        <a:lstStyle/>
        <a:p>
          <a:pPr marL="0" lvl="0" indent="0" algn="ctr" defTabSz="577850" rtl="0">
            <a:lnSpc>
              <a:spcPct val="90000"/>
            </a:lnSpc>
            <a:spcBef>
              <a:spcPct val="0"/>
            </a:spcBef>
            <a:spcAft>
              <a:spcPct val="35000"/>
            </a:spcAft>
            <a:buNone/>
          </a:pPr>
          <a:r>
            <a:rPr lang="pl-PL" sz="1300" b="1" kern="1200" noProof="0" dirty="0">
              <a:latin typeface="Calibri" panose="020F0502020204030204" pitchFamily="34" charset="0"/>
              <a:cs typeface="Calibri" panose="020F0502020204030204" pitchFamily="34" charset="0"/>
            </a:rPr>
            <a:t>Uzyskanie decyzji pozwolenie na budowę</a:t>
          </a:r>
        </a:p>
      </dsp:txBody>
      <dsp:txXfrm>
        <a:off x="2103890" y="2958910"/>
        <a:ext cx="2102606" cy="1392428"/>
      </dsp:txXfrm>
    </dsp:sp>
    <dsp:sp modelId="{DEF8ADEE-3CDD-481C-92FD-7B762B5FF6C9}">
      <dsp:nvSpPr>
        <dsp:cNvPr id="0" name=""/>
        <dsp:cNvSpPr/>
      </dsp:nvSpPr>
      <dsp:spPr>
        <a:xfrm>
          <a:off x="3912131" y="2175669"/>
          <a:ext cx="588729" cy="0"/>
        </a:xfrm>
        <a:custGeom>
          <a:avLst/>
          <a:gdLst/>
          <a:ahLst/>
          <a:cxnLst/>
          <a:rect l="0" t="0" r="0" b="0"/>
          <a:pathLst>
            <a:path>
              <a:moveTo>
                <a:pt x="0" y="0"/>
              </a:moveTo>
              <a:lnTo>
                <a:pt x="588729"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04633-E89E-4A72-8B8C-50D391BA3C26}">
      <dsp:nvSpPr>
        <dsp:cNvPr id="0" name=""/>
        <dsp:cNvSpPr/>
      </dsp:nvSpPr>
      <dsp:spPr>
        <a:xfrm>
          <a:off x="3155193" y="2436749"/>
          <a:ext cx="0" cy="435133"/>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A16B8E0-AEA5-4237-BC93-75EE796AF733}">
      <dsp:nvSpPr>
        <dsp:cNvPr id="0" name=""/>
        <dsp:cNvSpPr/>
      </dsp:nvSpPr>
      <dsp:spPr>
        <a:xfrm>
          <a:off x="3111680" y="2871883"/>
          <a:ext cx="87026" cy="870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03881-9797-4744-B913-19C7215C5AD9}">
      <dsp:nvSpPr>
        <dsp:cNvPr id="0" name=""/>
        <dsp:cNvSpPr/>
      </dsp:nvSpPr>
      <dsp:spPr>
        <a:xfrm>
          <a:off x="4500861" y="1914589"/>
          <a:ext cx="1513876" cy="522160"/>
        </a:xfrm>
        <a:prstGeom prst="hexagon">
          <a:avLst>
            <a:gd name="adj" fmla="val 40000"/>
            <a:gd name="vf" fmla="val 11547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0">
          <a:noAutofit/>
        </a:bodyPr>
        <a:lstStyle/>
        <a:p>
          <a:pPr marL="0" lvl="0" indent="0" algn="ctr" defTabSz="577850" rtl="0">
            <a:lnSpc>
              <a:spcPct val="90000"/>
            </a:lnSpc>
            <a:spcBef>
              <a:spcPct val="0"/>
            </a:spcBef>
            <a:spcAft>
              <a:spcPct val="35000"/>
            </a:spcAft>
            <a:buNone/>
          </a:pPr>
          <a:r>
            <a:rPr lang="pl-PL" sz="1300" kern="1200" noProof="0" dirty="0"/>
            <a:t>07.12.2021</a:t>
          </a:r>
        </a:p>
      </dsp:txBody>
      <dsp:txXfrm>
        <a:off x="4696639" y="1982116"/>
        <a:ext cx="1122320" cy="387106"/>
      </dsp:txXfrm>
    </dsp:sp>
    <dsp:sp modelId="{265FD741-EB30-48CC-A9E9-1207EC542954}">
      <dsp:nvSpPr>
        <dsp:cNvPr id="0" name=""/>
        <dsp:cNvSpPr/>
      </dsp:nvSpPr>
      <dsp:spPr>
        <a:xfrm>
          <a:off x="4206496" y="0"/>
          <a:ext cx="2102606"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5570" rIns="0" bIns="115570" numCol="1" spcCol="1270" rtlCol="0" anchor="b" anchorCtr="1">
          <a:noAutofit/>
        </a:bodyPr>
        <a:lstStyle/>
        <a:p>
          <a:pPr marL="0" lvl="0" indent="0" algn="ctr" defTabSz="577850" rtl="0">
            <a:lnSpc>
              <a:spcPct val="90000"/>
            </a:lnSpc>
            <a:spcBef>
              <a:spcPct val="0"/>
            </a:spcBef>
            <a:spcAft>
              <a:spcPct val="35000"/>
            </a:spcAft>
            <a:buNone/>
          </a:pPr>
          <a:r>
            <a:rPr lang="pl-PL" sz="1300" b="1" kern="1200" noProof="0" dirty="0">
              <a:latin typeface="Calibri" panose="020F0502020204030204" pitchFamily="34" charset="0"/>
              <a:cs typeface="Calibri" panose="020F0502020204030204" pitchFamily="34" charset="0"/>
            </a:rPr>
            <a:t>Podpisanie umowy na dofinansowanie inwestycji z Polską Agencją Rozwoju Przedsiębiorczości</a:t>
          </a:r>
        </a:p>
      </dsp:txBody>
      <dsp:txXfrm>
        <a:off x="4206496" y="0"/>
        <a:ext cx="2102606" cy="1392428"/>
      </dsp:txXfrm>
    </dsp:sp>
    <dsp:sp modelId="{F6AE1320-CDD3-4A7A-82B3-B5FC2587C227}">
      <dsp:nvSpPr>
        <dsp:cNvPr id="0" name=""/>
        <dsp:cNvSpPr/>
      </dsp:nvSpPr>
      <dsp:spPr>
        <a:xfrm rot="88402">
          <a:off x="6014641" y="2183240"/>
          <a:ext cx="588924" cy="0"/>
        </a:xfrm>
        <a:custGeom>
          <a:avLst/>
          <a:gdLst/>
          <a:ahLst/>
          <a:cxnLst/>
          <a:rect l="0" t="0" r="0" b="0"/>
          <a:pathLst>
            <a:path>
              <a:moveTo>
                <a:pt x="0" y="0"/>
              </a:moveTo>
              <a:lnTo>
                <a:pt x="588924"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8CA31-08BC-4A12-B5BF-EB8C89B7862E}">
      <dsp:nvSpPr>
        <dsp:cNvPr id="0" name=""/>
        <dsp:cNvSpPr/>
      </dsp:nvSpPr>
      <dsp:spPr>
        <a:xfrm>
          <a:off x="5257800" y="1479455"/>
          <a:ext cx="0" cy="435133"/>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D750D68-19A3-43DE-948A-83E7CC1EA949}">
      <dsp:nvSpPr>
        <dsp:cNvPr id="0" name=""/>
        <dsp:cNvSpPr/>
      </dsp:nvSpPr>
      <dsp:spPr>
        <a:xfrm>
          <a:off x="5214286" y="1392428"/>
          <a:ext cx="87026" cy="870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98A312-231E-4EE3-A8C4-F7E13524E89E}">
      <dsp:nvSpPr>
        <dsp:cNvPr id="0" name=""/>
        <dsp:cNvSpPr/>
      </dsp:nvSpPr>
      <dsp:spPr>
        <a:xfrm>
          <a:off x="6603468" y="1929731"/>
          <a:ext cx="1513876" cy="522160"/>
        </a:xfrm>
        <a:prstGeom prst="hexagon">
          <a:avLst>
            <a:gd name="adj" fmla="val 40000"/>
            <a:gd name="vf" fmla="val 11547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0">
          <a:noAutofit/>
        </a:bodyPr>
        <a:lstStyle/>
        <a:p>
          <a:pPr marL="0" lvl="0" indent="0" algn="ctr" defTabSz="577850" rtl="0">
            <a:lnSpc>
              <a:spcPct val="90000"/>
            </a:lnSpc>
            <a:spcBef>
              <a:spcPct val="0"/>
            </a:spcBef>
            <a:spcAft>
              <a:spcPct val="35000"/>
            </a:spcAft>
            <a:buNone/>
          </a:pPr>
          <a:r>
            <a:rPr lang="pl-PL" sz="1300" kern="1200" noProof="0" dirty="0"/>
            <a:t>17.12.2021</a:t>
          </a:r>
        </a:p>
      </dsp:txBody>
      <dsp:txXfrm>
        <a:off x="6799246" y="1997258"/>
        <a:ext cx="1122320" cy="387106"/>
      </dsp:txXfrm>
    </dsp:sp>
    <dsp:sp modelId="{951D8B04-B000-4931-803C-0068D393471A}">
      <dsp:nvSpPr>
        <dsp:cNvPr id="0" name=""/>
        <dsp:cNvSpPr/>
      </dsp:nvSpPr>
      <dsp:spPr>
        <a:xfrm>
          <a:off x="6309103" y="2974053"/>
          <a:ext cx="2102606"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5570" rIns="0" bIns="115570" numCol="1" spcCol="1270" rtlCol="0" anchor="t" anchorCtr="1">
          <a:noAutofit/>
        </a:bodyPr>
        <a:lstStyle/>
        <a:p>
          <a:pPr marL="0" lvl="0" indent="0" algn="ctr" defTabSz="577850" rtl="0">
            <a:lnSpc>
              <a:spcPct val="90000"/>
            </a:lnSpc>
            <a:spcBef>
              <a:spcPct val="0"/>
            </a:spcBef>
            <a:spcAft>
              <a:spcPct val="35000"/>
            </a:spcAft>
            <a:buNone/>
          </a:pPr>
          <a:r>
            <a:rPr lang="pl-PL" sz="1300" b="1" kern="1200" noProof="0" dirty="0">
              <a:latin typeface="Calibri" panose="020F0502020204030204" pitchFamily="34" charset="0"/>
              <a:cs typeface="Calibri" panose="020F0502020204030204" pitchFamily="34" charset="0"/>
            </a:rPr>
            <a:t>Podpisanie umowy z Wykonawcą </a:t>
          </a:r>
        </a:p>
      </dsp:txBody>
      <dsp:txXfrm>
        <a:off x="6309103" y="2974053"/>
        <a:ext cx="2102606" cy="1392428"/>
      </dsp:txXfrm>
    </dsp:sp>
    <dsp:sp modelId="{82EF3625-93DE-48EB-BEFB-E727E5470AB8}">
      <dsp:nvSpPr>
        <dsp:cNvPr id="0" name=""/>
        <dsp:cNvSpPr/>
      </dsp:nvSpPr>
      <dsp:spPr>
        <a:xfrm rot="21511598">
          <a:off x="8117247" y="2183240"/>
          <a:ext cx="588924" cy="0"/>
        </a:xfrm>
        <a:custGeom>
          <a:avLst/>
          <a:gdLst/>
          <a:ahLst/>
          <a:cxnLst/>
          <a:rect l="0" t="0" r="0" b="0"/>
          <a:pathLst>
            <a:path>
              <a:moveTo>
                <a:pt x="0" y="0"/>
              </a:moveTo>
              <a:lnTo>
                <a:pt x="588924" y="0"/>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AF2603-3B47-4AEE-A9F8-E73016B26E20}">
      <dsp:nvSpPr>
        <dsp:cNvPr id="0" name=""/>
        <dsp:cNvSpPr/>
      </dsp:nvSpPr>
      <dsp:spPr>
        <a:xfrm>
          <a:off x="7360406" y="2451892"/>
          <a:ext cx="0" cy="435133"/>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B8B24CE-72AB-4EED-898A-0F10FFC56F4F}">
      <dsp:nvSpPr>
        <dsp:cNvPr id="0" name=""/>
        <dsp:cNvSpPr/>
      </dsp:nvSpPr>
      <dsp:spPr>
        <a:xfrm>
          <a:off x="7316893" y="2887026"/>
          <a:ext cx="87026" cy="870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23DF8-A88E-4841-97F7-DA1144B3FC9A}">
      <dsp:nvSpPr>
        <dsp:cNvPr id="0" name=""/>
        <dsp:cNvSpPr/>
      </dsp:nvSpPr>
      <dsp:spPr>
        <a:xfrm rot="10800000">
          <a:off x="8706074" y="1914589"/>
          <a:ext cx="1513876" cy="522160"/>
        </a:xfrm>
        <a:prstGeom prst="homePlate">
          <a:avLst>
            <a:gd name="adj" fmla="val 4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rtlCol="0" anchor="ctr" anchorCtr="0">
          <a:noAutofit/>
        </a:bodyPr>
        <a:lstStyle/>
        <a:p>
          <a:pPr marL="0" lvl="0" indent="0" algn="ctr" defTabSz="577850" rtl="0">
            <a:lnSpc>
              <a:spcPct val="90000"/>
            </a:lnSpc>
            <a:spcBef>
              <a:spcPct val="0"/>
            </a:spcBef>
            <a:spcAft>
              <a:spcPct val="35000"/>
            </a:spcAft>
            <a:buNone/>
          </a:pPr>
          <a:r>
            <a:rPr lang="pl-PL" sz="1300" kern="1200" noProof="0" dirty="0"/>
            <a:t>31.03.2024</a:t>
          </a:r>
        </a:p>
      </dsp:txBody>
      <dsp:txXfrm rot="10800000">
        <a:off x="8810506" y="1914589"/>
        <a:ext cx="1409444" cy="522160"/>
      </dsp:txXfrm>
    </dsp:sp>
    <dsp:sp modelId="{AD1C2786-94B6-4A29-87D4-8ADB1C16540C}">
      <dsp:nvSpPr>
        <dsp:cNvPr id="0" name=""/>
        <dsp:cNvSpPr/>
      </dsp:nvSpPr>
      <dsp:spPr>
        <a:xfrm>
          <a:off x="8411709" y="0"/>
          <a:ext cx="2102606"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5570" rIns="0" bIns="115570" numCol="1" spcCol="1270" rtlCol="0" anchor="b" anchorCtr="1">
          <a:noAutofit/>
        </a:bodyPr>
        <a:lstStyle/>
        <a:p>
          <a:pPr marL="0" lvl="0" indent="0" algn="ctr" defTabSz="577850" rtl="0">
            <a:lnSpc>
              <a:spcPct val="90000"/>
            </a:lnSpc>
            <a:spcBef>
              <a:spcPct val="0"/>
            </a:spcBef>
            <a:spcAft>
              <a:spcPct val="35000"/>
            </a:spcAft>
            <a:buNone/>
          </a:pPr>
          <a:r>
            <a:rPr lang="pl-PL" sz="1300" b="1" kern="1200" noProof="0" dirty="0">
              <a:latin typeface="Calibri" panose="020F0502020204030204" pitchFamily="34" charset="0"/>
              <a:cs typeface="Calibri" panose="020F0502020204030204" pitchFamily="34" charset="0"/>
            </a:rPr>
            <a:t>Zakończenie realizacji projektu</a:t>
          </a:r>
        </a:p>
      </dsp:txBody>
      <dsp:txXfrm>
        <a:off x="8411709" y="0"/>
        <a:ext cx="2102606" cy="1392428"/>
      </dsp:txXfrm>
    </dsp:sp>
    <dsp:sp modelId="{EBC439CA-582A-4A4E-A2B4-9A5C268F7BB7}">
      <dsp:nvSpPr>
        <dsp:cNvPr id="0" name=""/>
        <dsp:cNvSpPr/>
      </dsp:nvSpPr>
      <dsp:spPr>
        <a:xfrm>
          <a:off x="9463013" y="1479455"/>
          <a:ext cx="0" cy="435133"/>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F321FCA-949E-4FAB-834A-80606656C1A4}">
      <dsp:nvSpPr>
        <dsp:cNvPr id="0" name=""/>
        <dsp:cNvSpPr/>
      </dsp:nvSpPr>
      <dsp:spPr>
        <a:xfrm>
          <a:off x="9419499" y="1392428"/>
          <a:ext cx="87026" cy="870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Sześciokątna oś czasu"/>
  <dgm:desc val="Służy do wyświetlania listy zdarzeń uporządkowanych w kolejności chronologicznej. Niewidoczne pole zawiera opis, a daty są pokazywane w sześciokątach, z wyjątkiem pierwszego i ostatniego elementu, w przypadku których daty znajdują się w kształtach początkowych. Może służyć do wyświetlania dużej ilość tekstu z datami średniej długości."/>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pl-PL"/>
              <a:t>Kliknij, aby edytować styl</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F4EFDF5-CAE7-44D9-B1FC-EDDCC1076A47}" type="slidenum">
              <a:rPr lang="pl-PL" smtClean="0"/>
              <a:pPr/>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84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238457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1185371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22900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pl-PL"/>
              <a:t>Kliknij, aby edytować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F4EFDF5-CAE7-44D9-B1FC-EDDCC1076A47}" type="slidenum">
              <a:rPr lang="pl-PL" smtClean="0"/>
              <a:pPr/>
              <a:t>‹#›</a:t>
            </a:fld>
            <a:endParaRPr lang="pl-P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2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398347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9728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17920" y="2582334"/>
            <a:ext cx="4937760" cy="3378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4169252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3516256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l-PL"/>
          </a:p>
        </p:txBody>
      </p:sp>
      <p:sp>
        <p:nvSpPr>
          <p:cNvPr id="9" name="Slide Number Placeholder 8"/>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1995875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pl-PL"/>
              <a:t>Kliknij, aby edytować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47D0361-1AE1-47CD-8A26-3780FEE53648}" type="datetimeFigureOut">
              <a:rPr lang="pl-PL" smtClean="0"/>
              <a:pPr/>
              <a:t>22.12.2023</a:t>
            </a:fld>
            <a:endParaRPr lang="pl-P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pl-P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F4EFDF5-CAE7-44D9-B1FC-EDDCC1076A47}" type="slidenum">
              <a:rPr lang="pl-PL" smtClean="0"/>
              <a:pPr/>
              <a:t>‹#›</a:t>
            </a:fld>
            <a:endParaRPr lang="pl-PL"/>
          </a:p>
        </p:txBody>
      </p:sp>
    </p:spTree>
    <p:extLst>
      <p:ext uri="{BB962C8B-B14F-4D97-AF65-F5344CB8AC3E}">
        <p14:creationId xmlns:p14="http://schemas.microsoft.com/office/powerpoint/2010/main" val="41814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47D0361-1AE1-47CD-8A26-3780FEE53648}" type="datetimeFigureOut">
              <a:rPr lang="pl-PL" smtClean="0"/>
              <a:pPr/>
              <a:t>22.12.2023</a:t>
            </a:fld>
            <a:endParaRPr lang="pl-P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4EFDF5-CAE7-44D9-B1FC-EDDCC1076A47}" type="slidenum">
              <a:rPr lang="pl-PL" smtClean="0"/>
              <a:pPr/>
              <a:t>‹#›</a:t>
            </a:fld>
            <a:endParaRPr lang="pl-PL"/>
          </a:p>
        </p:txBody>
      </p:sp>
    </p:spTree>
    <p:extLst>
      <p:ext uri="{BB962C8B-B14F-4D97-AF65-F5344CB8AC3E}">
        <p14:creationId xmlns:p14="http://schemas.microsoft.com/office/powerpoint/2010/main" val="1253343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47D0361-1AE1-47CD-8A26-3780FEE53648}" type="datetimeFigureOut">
              <a:rPr lang="pl-PL" smtClean="0"/>
              <a:pPr/>
              <a:t>22.12.2023</a:t>
            </a:fld>
            <a:endParaRPr lang="pl-P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l-P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F4EFDF5-CAE7-44D9-B1FC-EDDCC1076A47}" type="slidenum">
              <a:rPr lang="pl-PL" smtClean="0"/>
              <a:pPr/>
              <a:t>‹#›</a:t>
            </a:fld>
            <a:endParaRPr lang="pl-P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3112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4CC0658A-D243-E915-FFFD-A5D8C2D01DF1}"/>
              </a:ext>
            </a:extLst>
          </p:cNvPr>
          <p:cNvPicPr>
            <a:picLocks noChangeAspect="1"/>
          </p:cNvPicPr>
          <p:nvPr/>
        </p:nvPicPr>
        <p:blipFill>
          <a:blip r:embed="rId2"/>
          <a:stretch>
            <a:fillRect/>
          </a:stretch>
        </p:blipFill>
        <p:spPr>
          <a:xfrm>
            <a:off x="1754384" y="202323"/>
            <a:ext cx="8441668" cy="1310241"/>
          </a:xfrm>
          <a:prstGeom prst="rect">
            <a:avLst/>
          </a:prstGeom>
        </p:spPr>
      </p:pic>
      <p:sp>
        <p:nvSpPr>
          <p:cNvPr id="9" name="Tytuł 7">
            <a:extLst>
              <a:ext uri="{FF2B5EF4-FFF2-40B4-BE49-F238E27FC236}">
                <a16:creationId xmlns:a16="http://schemas.microsoft.com/office/drawing/2014/main" id="{0D95ED20-18A0-2006-B28A-882F1B26010E}"/>
              </a:ext>
            </a:extLst>
          </p:cNvPr>
          <p:cNvSpPr txBox="1">
            <a:spLocks/>
          </p:cNvSpPr>
          <p:nvPr/>
        </p:nvSpPr>
        <p:spPr>
          <a:xfrm>
            <a:off x="1105408" y="2028512"/>
            <a:ext cx="9739619" cy="165265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pl-PL" sz="2400" b="1" dirty="0"/>
              <a:t>„</a:t>
            </a:r>
            <a:r>
              <a:rPr lang="pl-PL" sz="2400" b="1" dirty="0">
                <a:latin typeface="Calibri" panose="020F0502020204030204" pitchFamily="34" charset="0"/>
                <a:cs typeface="Calibri" panose="020F0502020204030204" pitchFamily="34" charset="0"/>
              </a:rPr>
              <a:t>Wdrożenie innowacji w zakresie energetyczno-nawozowego przetwarzania osadów ściekowych i odpadów biodegradowalnych, redukujących negatywny wpływ na środowisko w nadmorskim regionie turystycznym”</a:t>
            </a:r>
            <a:br>
              <a:rPr lang="pl-PL" sz="2400" b="1" dirty="0"/>
            </a:br>
            <a:endParaRPr lang="pl-PL" sz="2400" b="1" dirty="0"/>
          </a:p>
        </p:txBody>
      </p:sp>
      <p:sp>
        <p:nvSpPr>
          <p:cNvPr id="10" name="Tytuł 7">
            <a:extLst>
              <a:ext uri="{FF2B5EF4-FFF2-40B4-BE49-F238E27FC236}">
                <a16:creationId xmlns:a16="http://schemas.microsoft.com/office/drawing/2014/main" id="{747F69E7-99B5-AAAF-DC92-991B10F6F4AF}"/>
              </a:ext>
            </a:extLst>
          </p:cNvPr>
          <p:cNvSpPr txBox="1">
            <a:spLocks/>
          </p:cNvSpPr>
          <p:nvPr/>
        </p:nvSpPr>
        <p:spPr>
          <a:xfrm>
            <a:off x="976914" y="4312571"/>
            <a:ext cx="9870685" cy="142315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Całkowity koszt realizacji projektu – 7 574 888,00 PLN</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a:p>
            <a:pPr algn="ctr"/>
            <a:r>
              <a:rPr lang="pl-PL" sz="2000" dirty="0">
                <a:latin typeface="Calibri" panose="020F0502020204030204" pitchFamily="34" charset="0"/>
                <a:cs typeface="Calibri" panose="020F0502020204030204" pitchFamily="34" charset="0"/>
              </a:rPr>
              <a:t>Wysokość dofinansowania – 3 430 599,99 PLN</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11" name="pole tekstowe 10">
            <a:extLst>
              <a:ext uri="{FF2B5EF4-FFF2-40B4-BE49-F238E27FC236}">
                <a16:creationId xmlns:a16="http://schemas.microsoft.com/office/drawing/2014/main" id="{CBD3736D-8048-41D4-2C8F-D666450E49F7}"/>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9952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awartość — symbol zastępczy 2" descr="Symbol zastępczy grafiki SmartArt oś czasu">
            <a:extLst>
              <a:ext uri="{FF2B5EF4-FFF2-40B4-BE49-F238E27FC236}">
                <a16:creationId xmlns:a16="http://schemas.microsoft.com/office/drawing/2014/main" id="{B787AC84-C4E7-9D03-498E-ABEB93F60FDA}"/>
              </a:ext>
            </a:extLst>
          </p:cNvPr>
          <p:cNvGraphicFramePr>
            <a:graphicFrameLocks noGrp="1"/>
          </p:cNvGraphicFramePr>
          <p:nvPr>
            <p:ph idx="1"/>
            <p:extLst>
              <p:ext uri="{D42A27DB-BD31-4B8C-83A1-F6EECF244321}">
                <p14:modId xmlns:p14="http://schemas.microsoft.com/office/powerpoint/2010/main" val="2627261902"/>
              </p:ext>
            </p:extLst>
          </p:nvPr>
        </p:nvGraphicFramePr>
        <p:xfrm>
          <a:off x="838200" y="1489434"/>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pole tekstowe 1">
            <a:extLst>
              <a:ext uri="{FF2B5EF4-FFF2-40B4-BE49-F238E27FC236}">
                <a16:creationId xmlns:a16="http://schemas.microsoft.com/office/drawing/2014/main" id="{4B8D7353-B704-465E-BE00-B04D55A3B960}"/>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99223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3121628" y="935087"/>
            <a:ext cx="5611759" cy="654341"/>
          </a:xfrm>
        </p:spPr>
        <p:txBody>
          <a:bodyPr>
            <a:noAutofit/>
          </a:bodyPr>
          <a:lstStyle/>
          <a:p>
            <a:pPr algn="ctr"/>
            <a:r>
              <a:rPr lang="pl-PL" sz="4000" b="1" dirty="0">
                <a:latin typeface="+mn-lt"/>
              </a:rPr>
              <a:t>Etapy realizacji projektu</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427933" y="1807637"/>
            <a:ext cx="10835812" cy="5224046"/>
          </a:xfrm>
        </p:spPr>
        <p:txBody>
          <a:bodyPr>
            <a:normAutofit fontScale="32500" lnSpcReduction="20000"/>
          </a:bodyPr>
          <a:lstStyle/>
          <a:p>
            <a:pPr algn="just">
              <a:lnSpc>
                <a:spcPct val="120000"/>
              </a:lnSpc>
              <a:spcBef>
                <a:spcPts val="600"/>
              </a:spcBef>
              <a:spcAft>
                <a:spcPts val="0"/>
              </a:spcAft>
            </a:pPr>
            <a:r>
              <a:rPr lang="pl-PL" sz="5200" b="1" dirty="0">
                <a:latin typeface="Calibri" panose="020F0502020204030204" pitchFamily="34" charset="0"/>
                <a:cs typeface="Calibri" panose="020F0502020204030204" pitchFamily="34" charset="0"/>
              </a:rPr>
              <a:t>Etap 1 – </a:t>
            </a:r>
            <a:r>
              <a:rPr lang="pl-PL" sz="5200" dirty="0">
                <a:latin typeface="Calibri" panose="020F0502020204030204" pitchFamily="34" charset="0"/>
                <a:cs typeface="Calibri" panose="020F0502020204030204" pitchFamily="34" charset="0"/>
              </a:rPr>
              <a:t>Budowa/ modernizacja obiektów osadu nadmiernego, montaż rurociągów technologicznych, modernizacje obiektów osadu przefermentowanego, budowa i montaż obiektów </a:t>
            </a:r>
            <a:r>
              <a:rPr lang="pl-PL" sz="5200" dirty="0" err="1">
                <a:latin typeface="Calibri" panose="020F0502020204030204" pitchFamily="34" charset="0"/>
                <a:cs typeface="Calibri" panose="020F0502020204030204" pitchFamily="34" charset="0"/>
              </a:rPr>
              <a:t>mikrobiogazowni</a:t>
            </a:r>
            <a:r>
              <a:rPr lang="pl-PL" sz="5200" dirty="0">
                <a:latin typeface="Calibri" panose="020F0502020204030204" pitchFamily="34" charset="0"/>
                <a:cs typeface="Calibri" panose="020F0502020204030204" pitchFamily="34" charset="0"/>
              </a:rPr>
              <a:t>, opracowanie i montaż automatyki, sterowania i narzędzi IT.</a:t>
            </a:r>
          </a:p>
          <a:p>
            <a:pPr algn="just">
              <a:lnSpc>
                <a:spcPct val="120000"/>
              </a:lnSpc>
              <a:spcBef>
                <a:spcPts val="600"/>
              </a:spcBef>
              <a:spcAft>
                <a:spcPts val="0"/>
              </a:spcAft>
            </a:pPr>
            <a:r>
              <a:rPr lang="pl-PL" sz="5200" b="1" dirty="0">
                <a:latin typeface="Calibri" panose="020F0502020204030204" pitchFamily="34" charset="0"/>
                <a:cs typeface="Calibri" panose="020F0502020204030204" pitchFamily="34" charset="0"/>
              </a:rPr>
              <a:t>Etap 2 – </a:t>
            </a:r>
            <a:r>
              <a:rPr lang="pl-PL" sz="5200" dirty="0">
                <a:latin typeface="Calibri" panose="020F0502020204030204" pitchFamily="34" charset="0"/>
                <a:cs typeface="Calibri" panose="020F0502020204030204" pitchFamily="34" charset="0"/>
              </a:rPr>
              <a:t>Montaż instalacji fotowoltaicznej. W ramach zadania powstanie instalacja fotowoltaiczna o mocy 49.9 </a:t>
            </a:r>
            <a:r>
              <a:rPr lang="pl-PL" sz="5200" dirty="0" err="1">
                <a:latin typeface="Calibri" panose="020F0502020204030204" pitchFamily="34" charset="0"/>
                <a:cs typeface="Calibri" panose="020F0502020204030204" pitchFamily="34" charset="0"/>
              </a:rPr>
              <a:t>kW.</a:t>
            </a:r>
            <a:endParaRPr lang="pl-PL" sz="5200" dirty="0">
              <a:latin typeface="Calibri" panose="020F0502020204030204" pitchFamily="34" charset="0"/>
              <a:cs typeface="Calibri" panose="020F0502020204030204" pitchFamily="34" charset="0"/>
            </a:endParaRPr>
          </a:p>
          <a:p>
            <a:pPr algn="just">
              <a:lnSpc>
                <a:spcPct val="120000"/>
              </a:lnSpc>
              <a:spcBef>
                <a:spcPts val="600"/>
              </a:spcBef>
              <a:spcAft>
                <a:spcPts val="0"/>
              </a:spcAft>
            </a:pPr>
            <a:r>
              <a:rPr lang="pl-PL" sz="5200" b="1" dirty="0">
                <a:latin typeface="Calibri" panose="020F0502020204030204" pitchFamily="34" charset="0"/>
                <a:cs typeface="Calibri" panose="020F0502020204030204" pitchFamily="34" charset="0"/>
              </a:rPr>
              <a:t>Etap 3 – </a:t>
            </a:r>
            <a:r>
              <a:rPr lang="pl-PL" sz="5200" dirty="0">
                <a:latin typeface="Calibri" panose="020F0502020204030204" pitchFamily="34" charset="0"/>
                <a:cs typeface="Calibri" panose="020F0502020204030204" pitchFamily="34" charset="0"/>
              </a:rPr>
              <a:t>Rozruch technologiczny i budowa Działu Kontroli Jakości Produkcji (DKJP).</a:t>
            </a:r>
          </a:p>
          <a:p>
            <a:pPr algn="just">
              <a:lnSpc>
                <a:spcPct val="120000"/>
              </a:lnSpc>
              <a:spcBef>
                <a:spcPts val="600"/>
              </a:spcBef>
              <a:spcAft>
                <a:spcPts val="0"/>
              </a:spcAft>
            </a:pPr>
            <a:r>
              <a:rPr lang="pl-PL" sz="5200" b="1" dirty="0">
                <a:latin typeface="Calibri" panose="020F0502020204030204" pitchFamily="34" charset="0"/>
                <a:cs typeface="Calibri" panose="020F0502020204030204" pitchFamily="34" charset="0"/>
              </a:rPr>
              <a:t>Etap 4 – </a:t>
            </a:r>
            <a:r>
              <a:rPr lang="pl-PL" sz="5200" dirty="0">
                <a:latin typeface="Calibri" panose="020F0502020204030204" pitchFamily="34" charset="0"/>
                <a:cs typeface="Calibri" panose="020F0502020204030204" pitchFamily="34" charset="0"/>
              </a:rPr>
              <a:t>Badania </a:t>
            </a:r>
            <a:r>
              <a:rPr lang="pl-PL" sz="5200" dirty="0" err="1">
                <a:latin typeface="Calibri" panose="020F0502020204030204" pitchFamily="34" charset="0"/>
                <a:cs typeface="Calibri" panose="020F0502020204030204" pitchFamily="34" charset="0"/>
              </a:rPr>
              <a:t>kofermentacji</a:t>
            </a:r>
            <a:r>
              <a:rPr lang="pl-PL" sz="5200" dirty="0">
                <a:latin typeface="Calibri" panose="020F0502020204030204" pitchFamily="34" charset="0"/>
                <a:cs typeface="Calibri" panose="020F0502020204030204" pitchFamily="34" charset="0"/>
              </a:rPr>
              <a:t> nowych strumieni odpadów i optymalizacja produkcji biogazu (partner norweski) Etap ten został podzielony na 3 zadania:</a:t>
            </a:r>
          </a:p>
          <a:p>
            <a:pPr marL="540000" algn="just">
              <a:lnSpc>
                <a:spcPct val="120000"/>
              </a:lnSpc>
              <a:spcBef>
                <a:spcPts val="600"/>
              </a:spcBef>
              <a:spcAft>
                <a:spcPts val="0"/>
              </a:spcAft>
              <a:buFont typeface="+mj-lt"/>
              <a:buAutoNum type="arabicPeriod"/>
            </a:pPr>
            <a:r>
              <a:rPr lang="pl-PL" sz="5200" dirty="0">
                <a:latin typeface="Calibri" panose="020F0502020204030204" pitchFamily="34" charset="0"/>
                <a:cs typeface="Calibri" panose="020F0502020204030204" pitchFamily="34" charset="0"/>
              </a:rPr>
              <a:t> Oszacowanie potencjału techno-ekonomicznego w tym dostępności dodatkowych strumieni odpadów w regionie do celów </a:t>
            </a:r>
            <a:r>
              <a:rPr lang="pl-PL" sz="5200" dirty="0" err="1">
                <a:latin typeface="Calibri" panose="020F0502020204030204" pitchFamily="34" charset="0"/>
                <a:cs typeface="Calibri" panose="020F0502020204030204" pitchFamily="34" charset="0"/>
              </a:rPr>
              <a:t>kofermentacji</a:t>
            </a:r>
            <a:r>
              <a:rPr lang="pl-PL" sz="5200" dirty="0">
                <a:latin typeface="Calibri" panose="020F0502020204030204" pitchFamily="34" charset="0"/>
                <a:cs typeface="Calibri" panose="020F0502020204030204" pitchFamily="34" charset="0"/>
              </a:rPr>
              <a:t>.</a:t>
            </a:r>
          </a:p>
          <a:p>
            <a:pPr marL="540000" algn="just">
              <a:lnSpc>
                <a:spcPct val="120000"/>
              </a:lnSpc>
              <a:spcBef>
                <a:spcPts val="600"/>
              </a:spcBef>
              <a:spcAft>
                <a:spcPts val="0"/>
              </a:spcAft>
              <a:buFont typeface="+mj-lt"/>
              <a:buAutoNum type="arabicPeriod"/>
            </a:pPr>
            <a:r>
              <a:rPr lang="pl-PL" sz="5200" dirty="0">
                <a:latin typeface="Calibri" panose="020F0502020204030204" pitchFamily="34" charset="0"/>
                <a:cs typeface="Calibri" panose="020F0502020204030204" pitchFamily="34" charset="0"/>
              </a:rPr>
              <a:t> Optymalizacja składów mieszanek nowych substratów odpadowych celem maksymalizacji produkcji biogazu z uwzględnieniem sezonowości dostępności osadu ściekowego.</a:t>
            </a:r>
          </a:p>
          <a:p>
            <a:pPr marL="540000" algn="just">
              <a:lnSpc>
                <a:spcPct val="120000"/>
              </a:lnSpc>
              <a:spcBef>
                <a:spcPts val="600"/>
              </a:spcBef>
              <a:spcAft>
                <a:spcPts val="0"/>
              </a:spcAft>
              <a:buFont typeface="+mj-lt"/>
              <a:buAutoNum type="arabicPeriod"/>
            </a:pPr>
            <a:r>
              <a:rPr lang="pl-PL" sz="5200" dirty="0">
                <a:latin typeface="Calibri" panose="020F0502020204030204" pitchFamily="34" charset="0"/>
                <a:cs typeface="Calibri" panose="020F0502020204030204" pitchFamily="34" charset="0"/>
              </a:rPr>
              <a:t> Oszacowanie zawartości fosforu w </a:t>
            </a:r>
            <a:r>
              <a:rPr lang="pl-PL" sz="5200" dirty="0" err="1">
                <a:latin typeface="Calibri" panose="020F0502020204030204" pitchFamily="34" charset="0"/>
                <a:cs typeface="Calibri" panose="020F0502020204030204" pitchFamily="34" charset="0"/>
              </a:rPr>
              <a:t>pofermencie</a:t>
            </a:r>
            <a:r>
              <a:rPr lang="pl-PL" sz="5200" dirty="0">
                <a:latin typeface="Calibri" panose="020F0502020204030204" pitchFamily="34" charset="0"/>
                <a:cs typeface="Calibri" panose="020F0502020204030204" pitchFamily="34" charset="0"/>
              </a:rPr>
              <a:t> w celach rolniczego wykorzystania.</a:t>
            </a:r>
          </a:p>
          <a:p>
            <a:pPr algn="just">
              <a:lnSpc>
                <a:spcPct val="120000"/>
              </a:lnSpc>
              <a:spcBef>
                <a:spcPts val="1000"/>
              </a:spcBef>
              <a:spcAft>
                <a:spcPts val="0"/>
              </a:spcAft>
            </a:pPr>
            <a:br>
              <a:rPr lang="pl-PL" sz="5600" b="1" dirty="0"/>
            </a:br>
            <a:endParaRPr lang="pl-PL" sz="6400" b="1" dirty="0"/>
          </a:p>
          <a:p>
            <a:pPr marL="0" indent="0">
              <a:buNone/>
            </a:pPr>
            <a:r>
              <a:rPr lang="pl-PL" sz="6400" b="1" dirty="0"/>
              <a:t> </a:t>
            </a:r>
          </a:p>
          <a:p>
            <a:pPr marL="0" indent="0" algn="just">
              <a:buNone/>
            </a:pPr>
            <a:endParaRPr lang="pl-PL" sz="1700" dirty="0"/>
          </a:p>
        </p:txBody>
      </p:sp>
      <p:sp>
        <p:nvSpPr>
          <p:cNvPr id="4" name="pole tekstowe 3">
            <a:extLst>
              <a:ext uri="{FF2B5EF4-FFF2-40B4-BE49-F238E27FC236}">
                <a16:creationId xmlns:a16="http://schemas.microsoft.com/office/drawing/2014/main" id="{724B3E8E-A76F-5698-2627-F829C67E6475}"/>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59960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3121628" y="935087"/>
            <a:ext cx="5611759" cy="654341"/>
          </a:xfrm>
        </p:spPr>
        <p:txBody>
          <a:bodyPr>
            <a:noAutofit/>
          </a:bodyPr>
          <a:lstStyle/>
          <a:p>
            <a:pPr algn="ctr"/>
            <a:r>
              <a:rPr lang="pl-PL" sz="4000" b="1" dirty="0">
                <a:latin typeface="Calibri" panose="020F0502020204030204" pitchFamily="34" charset="0"/>
                <a:cs typeface="Calibri" panose="020F0502020204030204" pitchFamily="34" charset="0"/>
              </a:rPr>
              <a:t>Etapy realizacji projektu</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427933" y="1807637"/>
            <a:ext cx="10835812" cy="5224046"/>
          </a:xfrm>
        </p:spPr>
        <p:txBody>
          <a:bodyPr>
            <a:normAutofit fontScale="77500" lnSpcReduction="20000"/>
          </a:bodyPr>
          <a:lstStyle/>
          <a:p>
            <a:pPr algn="just">
              <a:lnSpc>
                <a:spcPct val="120000"/>
              </a:lnSpc>
              <a:spcBef>
                <a:spcPts val="600"/>
              </a:spcBef>
              <a:spcAft>
                <a:spcPts val="0"/>
              </a:spcAft>
            </a:pPr>
            <a:r>
              <a:rPr lang="pl-PL" sz="2200" b="1" dirty="0">
                <a:latin typeface="Calibri" panose="020F0502020204030204" pitchFamily="34" charset="0"/>
                <a:cs typeface="Calibri" panose="020F0502020204030204" pitchFamily="34" charset="0"/>
              </a:rPr>
              <a:t>Etap 5 – </a:t>
            </a:r>
            <a:r>
              <a:rPr lang="pl-PL" sz="2200" dirty="0">
                <a:latin typeface="Calibri" panose="020F0502020204030204" pitchFamily="34" charset="0"/>
                <a:cs typeface="Calibri" panose="020F0502020204030204" pitchFamily="34" charset="0"/>
              </a:rPr>
              <a:t>Dodatkowe prace rozwojowe w polskiej jednostce naukowej. Etap ten został podzielony na 4 zadania:</a:t>
            </a:r>
          </a:p>
          <a:p>
            <a:pPr marL="540000" algn="just">
              <a:lnSpc>
                <a:spcPct val="120000"/>
              </a:lnSpc>
              <a:spcBef>
                <a:spcPts val="600"/>
              </a:spcBef>
              <a:spcAft>
                <a:spcPts val="0"/>
              </a:spcAft>
              <a:buFont typeface="+mj-lt"/>
              <a:buAutoNum type="arabicPeriod"/>
            </a:pPr>
            <a:r>
              <a:rPr lang="pl-PL" sz="2200" dirty="0">
                <a:latin typeface="Calibri" panose="020F0502020204030204" pitchFamily="34" charset="0"/>
                <a:cs typeface="Calibri" panose="020F0502020204030204" pitchFamily="34" charset="0"/>
              </a:rPr>
              <a:t> Badania możliwości odzysku azotu z </a:t>
            </a:r>
            <a:r>
              <a:rPr lang="pl-PL" sz="2200" dirty="0" err="1">
                <a:latin typeface="Calibri" panose="020F0502020204030204" pitchFamily="34" charset="0"/>
                <a:cs typeface="Calibri" panose="020F0502020204030204" pitchFamily="34" charset="0"/>
              </a:rPr>
              <a:t>pofermentu</a:t>
            </a:r>
            <a:r>
              <a:rPr lang="pl-PL" sz="2200" dirty="0">
                <a:latin typeface="Calibri" panose="020F0502020204030204" pitchFamily="34" charset="0"/>
                <a:cs typeface="Calibri" panose="020F0502020204030204" pitchFamily="34" charset="0"/>
              </a:rPr>
              <a:t> i wytworzenie nawozu stałego (</a:t>
            </a:r>
            <a:r>
              <a:rPr lang="pl-PL" sz="2200" dirty="0" err="1">
                <a:latin typeface="Calibri" panose="020F0502020204030204" pitchFamily="34" charset="0"/>
                <a:cs typeface="Calibri" panose="020F0502020204030204" pitchFamily="34" charset="0"/>
              </a:rPr>
              <a:t>bionawozu</a:t>
            </a:r>
            <a:r>
              <a:rPr lang="pl-PL" sz="2200" dirty="0">
                <a:latin typeface="Calibri" panose="020F0502020204030204" pitchFamily="34" charset="0"/>
                <a:cs typeface="Calibri" panose="020F0502020204030204" pitchFamily="34" charset="0"/>
              </a:rPr>
              <a:t>) o spowolnionym uwalnianiu substancji biogennych.</a:t>
            </a:r>
          </a:p>
          <a:p>
            <a:pPr marL="540000" algn="just">
              <a:lnSpc>
                <a:spcPct val="120000"/>
              </a:lnSpc>
              <a:spcBef>
                <a:spcPts val="600"/>
              </a:spcBef>
              <a:spcAft>
                <a:spcPts val="0"/>
              </a:spcAft>
              <a:buFont typeface="+mj-lt"/>
              <a:buAutoNum type="arabicPeriod"/>
            </a:pPr>
            <a:r>
              <a:rPr lang="pl-PL" sz="2200" dirty="0">
                <a:latin typeface="Calibri" panose="020F0502020204030204" pitchFamily="34" charset="0"/>
                <a:cs typeface="Calibri" panose="020F0502020204030204" pitchFamily="34" charset="0"/>
              </a:rPr>
              <a:t> Badania wpływu przeskalowania procesu na </a:t>
            </a:r>
            <a:r>
              <a:rPr lang="pl-PL" sz="2200" dirty="0" err="1">
                <a:latin typeface="Calibri" panose="020F0502020204030204" pitchFamily="34" charset="0"/>
                <a:cs typeface="Calibri" panose="020F0502020204030204" pitchFamily="34" charset="0"/>
              </a:rPr>
              <a:t>biogazodochodowość</a:t>
            </a:r>
            <a:r>
              <a:rPr lang="pl-PL" sz="2200" dirty="0">
                <a:latin typeface="Calibri" panose="020F0502020204030204" pitchFamily="34" charset="0"/>
                <a:cs typeface="Calibri" panose="020F0502020204030204" pitchFamily="34" charset="0"/>
              </a:rPr>
              <a:t> z planowanej </a:t>
            </a:r>
            <a:r>
              <a:rPr lang="pl-PL" sz="2200" dirty="0" err="1">
                <a:latin typeface="Calibri" panose="020F0502020204030204" pitchFamily="34" charset="0"/>
                <a:cs typeface="Calibri" panose="020F0502020204030204" pitchFamily="34" charset="0"/>
              </a:rPr>
              <a:t>kofermentacji</a:t>
            </a:r>
            <a:r>
              <a:rPr lang="pl-PL" sz="2200" dirty="0">
                <a:latin typeface="Calibri" panose="020F0502020204030204" pitchFamily="34" charset="0"/>
                <a:cs typeface="Calibri" panose="020F0502020204030204" pitchFamily="34" charset="0"/>
              </a:rPr>
              <a:t> nowych strumieni odpadów.</a:t>
            </a:r>
          </a:p>
          <a:p>
            <a:pPr marL="540000" algn="just">
              <a:lnSpc>
                <a:spcPct val="120000"/>
              </a:lnSpc>
              <a:spcBef>
                <a:spcPts val="600"/>
              </a:spcBef>
              <a:spcAft>
                <a:spcPts val="0"/>
              </a:spcAft>
              <a:buFont typeface="+mj-lt"/>
              <a:buAutoNum type="arabicPeriod"/>
            </a:pPr>
            <a:r>
              <a:rPr lang="pl-PL" sz="2200" dirty="0">
                <a:latin typeface="Calibri" panose="020F0502020204030204" pitchFamily="34" charset="0"/>
                <a:cs typeface="Calibri" panose="020F0502020204030204" pitchFamily="34" charset="0"/>
              </a:rPr>
              <a:t> Koncepcja i projekt układu do odzysku ciepła z komór fermentacyjnych.</a:t>
            </a:r>
          </a:p>
          <a:p>
            <a:pPr marL="540000" algn="just">
              <a:lnSpc>
                <a:spcPct val="120000"/>
              </a:lnSpc>
              <a:spcBef>
                <a:spcPts val="600"/>
              </a:spcBef>
              <a:spcAft>
                <a:spcPts val="0"/>
              </a:spcAft>
              <a:buFont typeface="+mj-lt"/>
              <a:buAutoNum type="arabicPeriod"/>
            </a:pPr>
            <a:r>
              <a:rPr lang="pl-PL" sz="2200" dirty="0">
                <a:latin typeface="Calibri" panose="020F0502020204030204" pitchFamily="34" charset="0"/>
                <a:cs typeface="Calibri" panose="020F0502020204030204" pitchFamily="34" charset="0"/>
              </a:rPr>
              <a:t> Badanie efektywności agronomicznej nowego nawozu.</a:t>
            </a:r>
          </a:p>
          <a:p>
            <a:pPr algn="just">
              <a:lnSpc>
                <a:spcPct val="120000"/>
              </a:lnSpc>
              <a:spcBef>
                <a:spcPts val="600"/>
              </a:spcBef>
              <a:spcAft>
                <a:spcPts val="0"/>
              </a:spcAft>
            </a:pPr>
            <a:r>
              <a:rPr lang="pl-PL" sz="2200" b="1" dirty="0">
                <a:latin typeface="Calibri" panose="020F0502020204030204" pitchFamily="34" charset="0"/>
                <a:cs typeface="Calibri" panose="020F0502020204030204" pitchFamily="34" charset="0"/>
              </a:rPr>
              <a:t>Etap 6 – </a:t>
            </a:r>
            <a:r>
              <a:rPr lang="pl-PL" sz="2200" dirty="0">
                <a:latin typeface="Calibri" panose="020F0502020204030204" pitchFamily="34" charset="0"/>
                <a:cs typeface="Calibri" panose="020F0502020204030204" pitchFamily="34" charset="0"/>
              </a:rPr>
              <a:t>Badania zewnętrzne i certyfikacja opracowanych </a:t>
            </a:r>
            <a:r>
              <a:rPr lang="pl-PL" sz="2200" dirty="0" err="1">
                <a:latin typeface="Calibri" panose="020F0502020204030204" pitchFamily="34" charset="0"/>
                <a:cs typeface="Calibri" panose="020F0502020204030204" pitchFamily="34" charset="0"/>
              </a:rPr>
              <a:t>bionawozów</a:t>
            </a:r>
            <a:r>
              <a:rPr lang="pl-PL" sz="2200" dirty="0">
                <a:latin typeface="Calibri" panose="020F0502020204030204" pitchFamily="34" charset="0"/>
                <a:cs typeface="Calibri" panose="020F0502020204030204" pitchFamily="34" charset="0"/>
              </a:rPr>
              <a:t>.</a:t>
            </a:r>
          </a:p>
          <a:p>
            <a:pPr algn="just">
              <a:lnSpc>
                <a:spcPct val="120000"/>
              </a:lnSpc>
              <a:spcBef>
                <a:spcPts val="1000"/>
              </a:spcBef>
              <a:spcAft>
                <a:spcPts val="0"/>
              </a:spcAft>
            </a:pPr>
            <a:br>
              <a:rPr lang="pl-PL" sz="5600" b="1" dirty="0"/>
            </a:br>
            <a:endParaRPr lang="pl-PL" sz="6400" b="1" dirty="0"/>
          </a:p>
          <a:p>
            <a:pPr marL="0" indent="0">
              <a:buNone/>
            </a:pPr>
            <a:r>
              <a:rPr lang="pl-PL" sz="6400" b="1" dirty="0"/>
              <a:t> </a:t>
            </a:r>
          </a:p>
          <a:p>
            <a:pPr marL="0" indent="0" algn="just">
              <a:buNone/>
            </a:pPr>
            <a:endParaRPr lang="pl-PL" sz="1700" dirty="0"/>
          </a:p>
        </p:txBody>
      </p:sp>
      <p:sp>
        <p:nvSpPr>
          <p:cNvPr id="4" name="pole tekstowe 3">
            <a:extLst>
              <a:ext uri="{FF2B5EF4-FFF2-40B4-BE49-F238E27FC236}">
                <a16:creationId xmlns:a16="http://schemas.microsoft.com/office/drawing/2014/main" id="{246EF73E-6296-79A9-C431-315DB1A9072D}"/>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98368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55A19305-7243-D847-3816-693F38697574}"/>
              </a:ext>
            </a:extLst>
          </p:cNvPr>
          <p:cNvSpPr txBox="1"/>
          <p:nvPr/>
        </p:nvSpPr>
        <p:spPr>
          <a:xfrm>
            <a:off x="314631" y="279619"/>
            <a:ext cx="11299971" cy="369332"/>
          </a:xfrm>
          <a:prstGeom prst="rect">
            <a:avLst/>
          </a:prstGeom>
          <a:noFill/>
        </p:spPr>
        <p:txBody>
          <a:bodyPr wrap="square" rtlCol="0">
            <a:spAutoFit/>
          </a:bodyPr>
          <a:lstStyle/>
          <a:p>
            <a:pPr algn="ctr"/>
            <a:r>
              <a:rPr lang="pl-PL" b="1" dirty="0"/>
              <a:t>SCHEMAT TECHNOLOGICZNY BLOKOWY OCZYSZCZALNI ŚCIEKÓW W ŁEBIE   </a:t>
            </a:r>
          </a:p>
        </p:txBody>
      </p:sp>
      <p:sp>
        <p:nvSpPr>
          <p:cNvPr id="2" name="pole tekstowe 1">
            <a:extLst>
              <a:ext uri="{FF2B5EF4-FFF2-40B4-BE49-F238E27FC236}">
                <a16:creationId xmlns:a16="http://schemas.microsoft.com/office/drawing/2014/main" id="{0A82CAAC-B407-F372-FC58-126F3D50463C}"/>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pic>
        <p:nvPicPr>
          <p:cNvPr id="2204" name="Obraz 2203">
            <a:extLst>
              <a:ext uri="{FF2B5EF4-FFF2-40B4-BE49-F238E27FC236}">
                <a16:creationId xmlns:a16="http://schemas.microsoft.com/office/drawing/2014/main" id="{FE31BB18-4B3D-A2FB-84CB-7E3A2F4E4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1" y="648951"/>
            <a:ext cx="11522235" cy="5586855"/>
          </a:xfrm>
          <a:prstGeom prst="rect">
            <a:avLst/>
          </a:prstGeom>
        </p:spPr>
      </p:pic>
    </p:spTree>
    <p:extLst>
      <p:ext uri="{BB962C8B-B14F-4D97-AF65-F5344CB8AC3E}">
        <p14:creationId xmlns:p14="http://schemas.microsoft.com/office/powerpoint/2010/main" val="108719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1164566" y="577971"/>
            <a:ext cx="8801555" cy="854014"/>
          </a:xfrm>
        </p:spPr>
        <p:txBody>
          <a:bodyPr>
            <a:noAutofit/>
          </a:bodyPr>
          <a:lstStyle/>
          <a:p>
            <a:pPr algn="ctr"/>
            <a:r>
              <a:rPr lang="pl-PL" sz="4000" b="1" dirty="0">
                <a:latin typeface="+mn-lt"/>
              </a:rPr>
              <a:t>Opis układu technologicznego</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327805" y="1777043"/>
            <a:ext cx="10771140" cy="4381708"/>
          </a:xfrm>
        </p:spPr>
        <p:txBody>
          <a:bodyPr>
            <a:normAutofit/>
          </a:bodyPr>
          <a:lstStyle/>
          <a:p>
            <a:pPr marL="0" indent="0">
              <a:buNone/>
            </a:pPr>
            <a:r>
              <a:rPr lang="pl-PL" sz="1700" b="1" dirty="0"/>
              <a:t> </a:t>
            </a:r>
            <a:r>
              <a:rPr lang="pl-PL" sz="1800" b="1" dirty="0"/>
              <a:t>Oczyszczalnia ścieków w Łebie jest oczyszczalnią typu mechaniczno – biologiczną.</a:t>
            </a:r>
          </a:p>
          <a:p>
            <a:pPr marL="0" indent="0">
              <a:buNone/>
            </a:pPr>
            <a:r>
              <a:rPr lang="pl-PL" sz="1700" b="1" dirty="0"/>
              <a:t> Część mechaniczna</a:t>
            </a:r>
          </a:p>
          <a:p>
            <a:pPr marL="0" indent="0" algn="just">
              <a:buNone/>
            </a:pPr>
            <a:r>
              <a:rPr lang="pl-PL" sz="1700" dirty="0"/>
              <a:t>Ścieki do oczyszczalni dopływają do komory krat kanałem grawitacyjnym DN1000. W komorze krat zainstalowane zostały dwie kraty gęste o prześwicie 3 mm wyposażone w urządzenia płuczące, odwadniające i prasujące </a:t>
            </a:r>
            <a:r>
              <a:rPr lang="pl-PL" sz="1700" dirty="0" err="1"/>
              <a:t>skratki</a:t>
            </a:r>
            <a:r>
              <a:rPr lang="pl-PL" sz="1700" dirty="0"/>
              <a:t>.</a:t>
            </a:r>
          </a:p>
          <a:p>
            <a:pPr marL="0" indent="0" algn="just">
              <a:buNone/>
            </a:pPr>
            <a:r>
              <a:rPr lang="pl-PL" sz="1700" dirty="0" err="1"/>
              <a:t>Skratki</a:t>
            </a:r>
            <a:r>
              <a:rPr lang="pl-PL" sz="1700" dirty="0"/>
              <a:t> usuwane są na zewnątrz. </a:t>
            </a:r>
          </a:p>
          <a:p>
            <a:pPr marL="0" indent="0" algn="just">
              <a:buNone/>
            </a:pPr>
            <a:r>
              <a:rPr lang="pl-PL" sz="1700" dirty="0"/>
              <a:t>Ścieki grawitacyjnie odprowadzane są do przepompowni ścieków skąd przetłaczane są do piaskowników. Pulpa piaskowa odprowadzana jest pompowo do separatora piasku zainstalowanego poniżej stropu posadowienia piaskowników.</a:t>
            </a:r>
          </a:p>
          <a:p>
            <a:pPr marL="0" indent="0" algn="just">
              <a:buNone/>
            </a:pPr>
            <a:endParaRPr lang="pl-PL" sz="1700" b="1" dirty="0"/>
          </a:p>
          <a:p>
            <a:pPr marL="0" indent="0" algn="just">
              <a:buNone/>
            </a:pPr>
            <a:endParaRPr lang="pl-PL" sz="1700" dirty="0"/>
          </a:p>
        </p:txBody>
      </p:sp>
      <p:sp>
        <p:nvSpPr>
          <p:cNvPr id="4" name="pole tekstowe 3">
            <a:extLst>
              <a:ext uri="{FF2B5EF4-FFF2-40B4-BE49-F238E27FC236}">
                <a16:creationId xmlns:a16="http://schemas.microsoft.com/office/drawing/2014/main" id="{DE59CF80-6D52-EBEF-C6EF-24958D5D6BDA}"/>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68207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421833" y="1807411"/>
            <a:ext cx="10677111" cy="4351339"/>
          </a:xfrm>
        </p:spPr>
        <p:txBody>
          <a:bodyPr>
            <a:normAutofit/>
          </a:bodyPr>
          <a:lstStyle/>
          <a:p>
            <a:pPr marL="0" indent="0" algn="just">
              <a:buNone/>
            </a:pPr>
            <a:endParaRPr lang="pl-PL" sz="1700" b="1" dirty="0"/>
          </a:p>
          <a:p>
            <a:pPr marL="0" indent="0" algn="just">
              <a:buNone/>
            </a:pPr>
            <a:endParaRPr lang="pl-PL" sz="1700" dirty="0"/>
          </a:p>
        </p:txBody>
      </p:sp>
      <p:sp>
        <p:nvSpPr>
          <p:cNvPr id="6" name="pole tekstowe 5">
            <a:extLst>
              <a:ext uri="{FF2B5EF4-FFF2-40B4-BE49-F238E27FC236}">
                <a16:creationId xmlns:a16="http://schemas.microsoft.com/office/drawing/2014/main" id="{6AC00512-A39C-CCD6-D752-7D7FE36A8A59}"/>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pic>
        <p:nvPicPr>
          <p:cNvPr id="7" name="Obraz 6">
            <a:extLst>
              <a:ext uri="{FF2B5EF4-FFF2-40B4-BE49-F238E27FC236}">
                <a16:creationId xmlns:a16="http://schemas.microsoft.com/office/drawing/2014/main" id="{7AD5CCC8-1638-85A3-1C72-1609C4583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72" y="699250"/>
            <a:ext cx="11568022" cy="5558935"/>
          </a:xfrm>
          <a:prstGeom prst="rect">
            <a:avLst/>
          </a:prstGeom>
        </p:spPr>
      </p:pic>
      <p:sp>
        <p:nvSpPr>
          <p:cNvPr id="5" name="Owal 4">
            <a:extLst>
              <a:ext uri="{FF2B5EF4-FFF2-40B4-BE49-F238E27FC236}">
                <a16:creationId xmlns:a16="http://schemas.microsoft.com/office/drawing/2014/main" id="{8F54844C-45BB-115B-23C2-07559E8C6569}"/>
              </a:ext>
            </a:extLst>
          </p:cNvPr>
          <p:cNvSpPr/>
          <p:nvPr/>
        </p:nvSpPr>
        <p:spPr>
          <a:xfrm>
            <a:off x="654341" y="2258555"/>
            <a:ext cx="4739780" cy="28503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5B9072DB-3CB1-3FEA-E53C-D755645C9416}"/>
              </a:ext>
            </a:extLst>
          </p:cNvPr>
          <p:cNvPicPr>
            <a:picLocks noChangeAspect="1"/>
          </p:cNvPicPr>
          <p:nvPr/>
        </p:nvPicPr>
        <p:blipFill>
          <a:blip r:embed="rId3"/>
          <a:stretch>
            <a:fillRect/>
          </a:stretch>
        </p:blipFill>
        <p:spPr>
          <a:xfrm>
            <a:off x="224287" y="1279281"/>
            <a:ext cx="1647645" cy="428696"/>
          </a:xfrm>
          <a:prstGeom prst="rect">
            <a:avLst/>
          </a:prstGeom>
        </p:spPr>
      </p:pic>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284672" y="353962"/>
            <a:ext cx="11568022" cy="491705"/>
          </a:xfrm>
        </p:spPr>
        <p:txBody>
          <a:bodyPr>
            <a:noAutofit/>
          </a:bodyPr>
          <a:lstStyle/>
          <a:p>
            <a:pPr algn="ctr"/>
            <a:r>
              <a:rPr lang="pl-PL" sz="1800" b="1" dirty="0">
                <a:latin typeface="Calibri" panose="020F0502020204030204" pitchFamily="34" charset="0"/>
                <a:cs typeface="Calibri" panose="020F0502020204030204" pitchFamily="34" charset="0"/>
              </a:rPr>
              <a:t>Opis układu technologicznego</a:t>
            </a:r>
          </a:p>
        </p:txBody>
      </p:sp>
    </p:spTree>
    <p:extLst>
      <p:ext uri="{BB962C8B-B14F-4D97-AF65-F5344CB8AC3E}">
        <p14:creationId xmlns:p14="http://schemas.microsoft.com/office/powerpoint/2010/main" val="46558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2231472" y="766917"/>
            <a:ext cx="7373921" cy="795953"/>
          </a:xfrm>
        </p:spPr>
        <p:txBody>
          <a:bodyPr>
            <a:noAutofit/>
          </a:bodyPr>
          <a:lstStyle/>
          <a:p>
            <a:pPr algn="ctr"/>
            <a:r>
              <a:rPr lang="pl-PL" sz="4000" b="1" dirty="0">
                <a:latin typeface="+mn-lt"/>
              </a:rPr>
              <a:t>Opis układu technologicznego</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355448" y="1750558"/>
            <a:ext cx="10956594" cy="4438722"/>
          </a:xfrm>
        </p:spPr>
        <p:txBody>
          <a:bodyPr>
            <a:normAutofit/>
          </a:bodyPr>
          <a:lstStyle/>
          <a:p>
            <a:pPr marL="0" indent="0">
              <a:buNone/>
            </a:pPr>
            <a:r>
              <a:rPr lang="pl-PL" sz="1700" b="1" dirty="0">
                <a:latin typeface="Calibri" panose="020F0502020204030204" pitchFamily="34" charset="0"/>
                <a:cs typeface="Calibri" panose="020F0502020204030204" pitchFamily="34" charset="0"/>
              </a:rPr>
              <a:t>Część biologiczna</a:t>
            </a:r>
          </a:p>
          <a:p>
            <a:pPr marL="0" indent="0" algn="just">
              <a:buNone/>
            </a:pPr>
            <a:r>
              <a:rPr lang="pl-PL" sz="1700" dirty="0">
                <a:latin typeface="Calibri" panose="020F0502020204030204" pitchFamily="34" charset="0"/>
                <a:cs typeface="Calibri" panose="020F0502020204030204" pitchFamily="34" charset="0"/>
              </a:rPr>
              <a:t>Po oczyszczeniu wstępnym ścieki kierowane są na część biologiczną oczyszczalni pracującą w technologii osadu czynnego. Ścieki z piaskowników odprowadzane są grawitacyjnie do komory beztlenowej. Mieszanie ścieków w komorze realizowane jest za pomocą mieszadeł. Do komory beztlenowej doprowadzany jest także osad </a:t>
            </a:r>
            <a:r>
              <a:rPr lang="pl-PL" sz="1700" dirty="0" err="1">
                <a:latin typeface="Calibri" panose="020F0502020204030204" pitchFamily="34" charset="0"/>
                <a:cs typeface="Calibri" panose="020F0502020204030204" pitchFamily="34" charset="0"/>
              </a:rPr>
              <a:t>recyrkulowany</a:t>
            </a:r>
            <a:r>
              <a:rPr lang="pl-PL" sz="1700" dirty="0">
                <a:latin typeface="Calibri" panose="020F0502020204030204" pitchFamily="34" charset="0"/>
                <a:cs typeface="Calibri" panose="020F0502020204030204" pitchFamily="34" charset="0"/>
              </a:rPr>
              <a:t> z osadników końcowych. </a:t>
            </a:r>
          </a:p>
          <a:p>
            <a:pPr marL="0" indent="0" algn="just">
              <a:buNone/>
            </a:pPr>
            <a:r>
              <a:rPr lang="pl-PL" sz="1700" dirty="0">
                <a:latin typeface="Calibri" panose="020F0502020204030204" pitchFamily="34" charset="0"/>
                <a:cs typeface="Calibri" panose="020F0502020204030204" pitchFamily="34" charset="0"/>
              </a:rPr>
              <a:t>Odpływ ścieków z komory odbywa się przelewem do koryta, z którego następuje grawitacyjny odpływ ścieków dwoma rurociągami do dwóch reaktorów biologicznych. W reaktorach ścieki oczyszczane są technologią przepływową z naprzemienną nitryfikacją  i denitryfikacją. Reaktory wyposażone są w system napowietrzania drobnopęcherzykowego, wyposażony w dyfuzory membranowe. </a:t>
            </a:r>
          </a:p>
          <a:p>
            <a:pPr marL="0" indent="0" algn="just">
              <a:buNone/>
            </a:pPr>
            <a:r>
              <a:rPr lang="pl-PL" sz="1700" dirty="0">
                <a:latin typeface="Calibri" panose="020F0502020204030204" pitchFamily="34" charset="0"/>
                <a:cs typeface="Calibri" panose="020F0502020204030204" pitchFamily="34" charset="0"/>
              </a:rPr>
              <a:t>Odpływ ścieków z reaktorów  odbywa się do osadników  końcowych (wtórnych). Ścieki oczyszczone z osadników końcowych odpływają grawitacyjnie do odbiornika poprzez komorę pomiarową. </a:t>
            </a:r>
          </a:p>
          <a:p>
            <a:pPr marL="0" indent="0" algn="just">
              <a:buNone/>
            </a:pPr>
            <a:endParaRPr lang="pl-PL" sz="1700" b="1" dirty="0"/>
          </a:p>
          <a:p>
            <a:pPr marL="0" indent="0" algn="just">
              <a:buNone/>
            </a:pPr>
            <a:endParaRPr lang="pl-PL" sz="1700" dirty="0"/>
          </a:p>
        </p:txBody>
      </p:sp>
      <p:sp>
        <p:nvSpPr>
          <p:cNvPr id="4" name="pole tekstowe 3">
            <a:extLst>
              <a:ext uri="{FF2B5EF4-FFF2-40B4-BE49-F238E27FC236}">
                <a16:creationId xmlns:a16="http://schemas.microsoft.com/office/drawing/2014/main" id="{F49FA899-5259-8015-805D-67AC0B72E44E}"/>
              </a:ext>
            </a:extLst>
          </p:cNvPr>
          <p:cNvSpPr txBox="1"/>
          <p:nvPr/>
        </p:nvSpPr>
        <p:spPr>
          <a:xfrm>
            <a:off x="974342" y="6376968"/>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5996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467591" y="1828800"/>
            <a:ext cx="10956594" cy="4438722"/>
          </a:xfrm>
        </p:spPr>
        <p:txBody>
          <a:bodyPr>
            <a:normAutofit/>
          </a:bodyPr>
          <a:lstStyle/>
          <a:p>
            <a:pPr marL="0" indent="0" algn="just">
              <a:buNone/>
            </a:pPr>
            <a:endParaRPr lang="pl-PL" sz="1700" b="1" dirty="0"/>
          </a:p>
          <a:p>
            <a:pPr marL="0" indent="0" algn="just">
              <a:buNone/>
            </a:pPr>
            <a:endParaRPr lang="pl-PL" sz="1700" dirty="0"/>
          </a:p>
        </p:txBody>
      </p:sp>
      <p:sp>
        <p:nvSpPr>
          <p:cNvPr id="6" name="pole tekstowe 5">
            <a:extLst>
              <a:ext uri="{FF2B5EF4-FFF2-40B4-BE49-F238E27FC236}">
                <a16:creationId xmlns:a16="http://schemas.microsoft.com/office/drawing/2014/main" id="{2CA529B6-DA0E-9592-6BB8-02C620D958EE}"/>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pic>
        <p:nvPicPr>
          <p:cNvPr id="7" name="Obraz 6">
            <a:extLst>
              <a:ext uri="{FF2B5EF4-FFF2-40B4-BE49-F238E27FC236}">
                <a16:creationId xmlns:a16="http://schemas.microsoft.com/office/drawing/2014/main" id="{FEAC2F9C-5CE8-2BD1-EDFA-058340BD5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09" y="681487"/>
            <a:ext cx="11542144" cy="5685649"/>
          </a:xfrm>
          <a:prstGeom prst="rect">
            <a:avLst/>
          </a:prstGeom>
        </p:spPr>
      </p:pic>
      <p:sp>
        <p:nvSpPr>
          <p:cNvPr id="5" name="Owal 4">
            <a:extLst>
              <a:ext uri="{FF2B5EF4-FFF2-40B4-BE49-F238E27FC236}">
                <a16:creationId xmlns:a16="http://schemas.microsoft.com/office/drawing/2014/main" id="{18362731-5019-14D1-58DE-F1AEA1FF7DF3}"/>
              </a:ext>
            </a:extLst>
          </p:cNvPr>
          <p:cNvSpPr/>
          <p:nvPr/>
        </p:nvSpPr>
        <p:spPr>
          <a:xfrm>
            <a:off x="5058561" y="741872"/>
            <a:ext cx="5854425" cy="319177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ln>
                <a:solidFill>
                  <a:srgbClr val="00B050"/>
                </a:solidFill>
              </a:ln>
              <a:noFill/>
            </a:endParaRPr>
          </a:p>
        </p:txBody>
      </p:sp>
      <p:sp>
        <p:nvSpPr>
          <p:cNvPr id="9" name="pole tekstowe 8">
            <a:extLst>
              <a:ext uri="{FF2B5EF4-FFF2-40B4-BE49-F238E27FC236}">
                <a16:creationId xmlns:a16="http://schemas.microsoft.com/office/drawing/2014/main" id="{9E317C6D-3766-FBCD-E79F-AEC52DA9183A}"/>
              </a:ext>
            </a:extLst>
          </p:cNvPr>
          <p:cNvSpPr txBox="1"/>
          <p:nvPr/>
        </p:nvSpPr>
        <p:spPr>
          <a:xfrm>
            <a:off x="287547" y="1224995"/>
            <a:ext cx="3145766" cy="307777"/>
          </a:xfrm>
          <a:prstGeom prst="rect">
            <a:avLst/>
          </a:prstGeom>
          <a:noFill/>
        </p:spPr>
        <p:txBody>
          <a:bodyPr wrap="square">
            <a:spAutoFit/>
          </a:bodyPr>
          <a:lstStyle/>
          <a:p>
            <a:pPr marL="0" indent="0">
              <a:buNone/>
            </a:pPr>
            <a:r>
              <a:rPr lang="pl-PL" sz="1400" b="1" dirty="0">
                <a:latin typeface="Calibri" panose="020F0502020204030204" pitchFamily="34" charset="0"/>
                <a:cs typeface="Calibri" panose="020F0502020204030204" pitchFamily="34" charset="0"/>
              </a:rPr>
              <a:t>Część biologiczna</a:t>
            </a:r>
          </a:p>
        </p:txBody>
      </p:sp>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163902" y="284673"/>
            <a:ext cx="11665789" cy="526210"/>
          </a:xfrm>
        </p:spPr>
        <p:txBody>
          <a:bodyPr>
            <a:noAutofit/>
          </a:bodyPr>
          <a:lstStyle/>
          <a:p>
            <a:pPr algn="ctr"/>
            <a:r>
              <a:rPr lang="pl-PL" sz="1800" b="1" dirty="0">
                <a:latin typeface="Calibri" panose="020F0502020204030204" pitchFamily="34" charset="0"/>
                <a:cs typeface="Calibri" panose="020F0502020204030204" pitchFamily="34" charset="0"/>
              </a:rPr>
              <a:t>Opis układu technologicznego</a:t>
            </a:r>
          </a:p>
        </p:txBody>
      </p:sp>
    </p:spTree>
    <p:extLst>
      <p:ext uri="{BB962C8B-B14F-4D97-AF65-F5344CB8AC3E}">
        <p14:creationId xmlns:p14="http://schemas.microsoft.com/office/powerpoint/2010/main" val="139413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2072081" y="766917"/>
            <a:ext cx="7457813" cy="795953"/>
          </a:xfrm>
        </p:spPr>
        <p:txBody>
          <a:bodyPr>
            <a:noAutofit/>
          </a:bodyPr>
          <a:lstStyle/>
          <a:p>
            <a:pPr algn="ctr"/>
            <a:r>
              <a:rPr lang="pl-PL" sz="4000" b="1" dirty="0">
                <a:latin typeface="Calibri" panose="020F0502020204030204" pitchFamily="34" charset="0"/>
                <a:cs typeface="Calibri" panose="020F0502020204030204" pitchFamily="34" charset="0"/>
              </a:rPr>
              <a:t>Opis układu technologicznego</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464082" y="1828193"/>
            <a:ext cx="10947633" cy="4351339"/>
          </a:xfrm>
        </p:spPr>
        <p:txBody>
          <a:bodyPr>
            <a:normAutofit/>
          </a:bodyPr>
          <a:lstStyle/>
          <a:p>
            <a:pPr marL="0" indent="0" algn="just">
              <a:buNone/>
            </a:pPr>
            <a:r>
              <a:rPr lang="pl-PL" sz="1700" b="1" dirty="0">
                <a:latin typeface="Calibri" panose="020F0502020204030204" pitchFamily="34" charset="0"/>
                <a:cs typeface="Calibri" panose="020F0502020204030204" pitchFamily="34" charset="0"/>
              </a:rPr>
              <a:t>Część osadowa</a:t>
            </a:r>
          </a:p>
          <a:p>
            <a:pPr marL="0" indent="0" algn="just">
              <a:buNone/>
            </a:pPr>
            <a:r>
              <a:rPr lang="pl-PL" sz="1700" dirty="0">
                <a:latin typeface="Calibri" panose="020F0502020204030204" pitchFamily="34" charset="0"/>
                <a:cs typeface="Calibri" panose="020F0502020204030204" pitchFamily="34" charset="0"/>
              </a:rPr>
              <a:t>Osad nadmierny z układu oczyszczania odprowadzany jest do komór stabilizacji tlenowej osadu (KST). Komory stabilizacji tlenowej wyposażone są w systemy napowietrzania drobnopęcherzykowego pozwalający na tlenową stabilizację osadu nadmiernego przed odwadnianiem. Osad nadmierny z KST odprowadzany jest do zbiornika retencyjnego osadu przed instalacją odwadniania osadu  lub bezpośrednio do budynku stacji mechanicznego odwadniania. Ze zbiornika osad odpływa grawitacyjnie do instalacji odwadniania. </a:t>
            </a:r>
          </a:p>
          <a:p>
            <a:pPr marL="0" indent="0" algn="just">
              <a:buNone/>
            </a:pPr>
            <a:r>
              <a:rPr lang="pl-PL" sz="1700" dirty="0">
                <a:latin typeface="Calibri" panose="020F0502020204030204" pitchFamily="34" charset="0"/>
                <a:cs typeface="Calibri" panose="020F0502020204030204" pitchFamily="34" charset="0"/>
              </a:rPr>
              <a:t>Odwadnianie osadu realizowane jest za pomocą wirówki dekantacyjnej przy wspomaganiu </a:t>
            </a:r>
            <a:r>
              <a:rPr lang="pl-PL" sz="1700" dirty="0" err="1">
                <a:latin typeface="Calibri" panose="020F0502020204030204" pitchFamily="34" charset="0"/>
                <a:cs typeface="Calibri" panose="020F0502020204030204" pitchFamily="34" charset="0"/>
              </a:rPr>
              <a:t>polielektroitu</a:t>
            </a:r>
            <a:r>
              <a:rPr lang="pl-PL" sz="1700" dirty="0">
                <a:latin typeface="Calibri" panose="020F0502020204030204" pitchFamily="34" charset="0"/>
                <a:cs typeface="Calibri" panose="020F0502020204030204" pitchFamily="34" charset="0"/>
              </a:rPr>
              <a:t>. Ostateczna obróbka osadu prowadzona jest przez kompostowanie. Proces kompostowania składa się z następujących etapów:</a:t>
            </a:r>
          </a:p>
          <a:p>
            <a:pPr marL="540000" indent="-342900" algn="just">
              <a:spcBef>
                <a:spcPts val="600"/>
              </a:spcBef>
              <a:buFont typeface="+mj-lt"/>
              <a:buAutoNum type="alphaLcParenR"/>
            </a:pPr>
            <a:r>
              <a:rPr lang="pl-PL" sz="1700" dirty="0">
                <a:latin typeface="Calibri" panose="020F0502020204030204" pitchFamily="34" charset="0"/>
                <a:cs typeface="Calibri" panose="020F0502020204030204" pitchFamily="34" charset="0"/>
              </a:rPr>
              <a:t> mieszanie osadu  z organicznym materiałem strukturalnym;</a:t>
            </a:r>
          </a:p>
          <a:p>
            <a:pPr marL="540000" indent="-342900" algn="just">
              <a:spcBef>
                <a:spcPts val="600"/>
              </a:spcBef>
              <a:buFont typeface="+mj-lt"/>
              <a:buAutoNum type="alphaLcParenR"/>
            </a:pPr>
            <a:r>
              <a:rPr lang="pl-PL" sz="1700" dirty="0">
                <a:latin typeface="Calibri" panose="020F0502020204030204" pitchFamily="34" charset="0"/>
                <a:cs typeface="Calibri" panose="020F0502020204030204" pitchFamily="34" charset="0"/>
              </a:rPr>
              <a:t> aktywne kompostowanie osadu pod wiatą;</a:t>
            </a:r>
          </a:p>
          <a:p>
            <a:pPr marL="540000" indent="-342900" algn="just">
              <a:spcBef>
                <a:spcPts val="600"/>
              </a:spcBef>
              <a:buFont typeface="+mj-lt"/>
              <a:buAutoNum type="alphaLcParenR"/>
            </a:pPr>
            <a:r>
              <a:rPr lang="pl-PL" sz="1700" dirty="0">
                <a:latin typeface="Calibri" panose="020F0502020204030204" pitchFamily="34" charset="0"/>
                <a:cs typeface="Calibri" panose="020F0502020204030204" pitchFamily="34" charset="0"/>
              </a:rPr>
              <a:t> dojrzewanie osadu. </a:t>
            </a:r>
          </a:p>
          <a:p>
            <a:pPr marL="0" indent="0" algn="just">
              <a:buNone/>
            </a:pPr>
            <a:r>
              <a:rPr lang="pl-PL" sz="1700" dirty="0">
                <a:latin typeface="Calibri" panose="020F0502020204030204" pitchFamily="34" charset="0"/>
                <a:cs typeface="Calibri" panose="020F0502020204030204" pitchFamily="34" charset="0"/>
              </a:rPr>
              <a:t>Do oczyszczalni dowożone są również ścieki z zbiorników bezodpływowych i przydomowych oczyszczalni ścieków. </a:t>
            </a:r>
          </a:p>
          <a:p>
            <a:pPr marL="0" indent="0" algn="just">
              <a:buNone/>
            </a:pPr>
            <a:endParaRPr lang="pl-PL" sz="1700" b="1" dirty="0"/>
          </a:p>
          <a:p>
            <a:pPr marL="0" indent="0" algn="just">
              <a:buNone/>
            </a:pPr>
            <a:endParaRPr lang="pl-PL" sz="1700" dirty="0"/>
          </a:p>
        </p:txBody>
      </p:sp>
      <p:sp>
        <p:nvSpPr>
          <p:cNvPr id="4" name="pole tekstowe 3">
            <a:extLst>
              <a:ext uri="{FF2B5EF4-FFF2-40B4-BE49-F238E27FC236}">
                <a16:creationId xmlns:a16="http://schemas.microsoft.com/office/drawing/2014/main" id="{60C8E623-D22F-BAB7-72DB-39DA8C5DF8C8}"/>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59960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979873" y="6358902"/>
            <a:ext cx="10266554" cy="591363"/>
          </a:xfrm>
          <a:prstGeom prst="rect">
            <a:avLst/>
          </a:prstGeom>
        </p:spPr>
      </p:pic>
      <p:pic>
        <p:nvPicPr>
          <p:cNvPr id="9" name="Obraz 8">
            <a:extLst>
              <a:ext uri="{FF2B5EF4-FFF2-40B4-BE49-F238E27FC236}">
                <a16:creationId xmlns:a16="http://schemas.microsoft.com/office/drawing/2014/main" id="{1A8315BA-D7DA-BE85-CD61-D68E85A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58" y="678468"/>
            <a:ext cx="11490383" cy="5321695"/>
          </a:xfrm>
          <a:prstGeom prst="rect">
            <a:avLst/>
          </a:prstGeom>
        </p:spPr>
      </p:pic>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356558" y="767751"/>
            <a:ext cx="11478884" cy="5591151"/>
          </a:xfrm>
        </p:spPr>
        <p:txBody>
          <a:bodyPr>
            <a:normAutofit/>
          </a:bodyPr>
          <a:lstStyle/>
          <a:p>
            <a:pPr marL="0" indent="0" algn="just">
              <a:buNone/>
            </a:pPr>
            <a:endParaRPr lang="pl-PL" sz="1400" b="1" dirty="0">
              <a:latin typeface="Calibri" panose="020F0502020204030204" pitchFamily="34" charset="0"/>
              <a:cs typeface="Calibri" panose="020F0502020204030204" pitchFamily="34" charset="0"/>
            </a:endParaRPr>
          </a:p>
          <a:p>
            <a:pPr marL="0" indent="0" algn="just">
              <a:buNone/>
            </a:pPr>
            <a:r>
              <a:rPr lang="pl-PL" sz="1400" b="1" dirty="0">
                <a:latin typeface="Calibri" panose="020F0502020204030204" pitchFamily="34" charset="0"/>
                <a:cs typeface="Calibri" panose="020F0502020204030204" pitchFamily="34" charset="0"/>
              </a:rPr>
              <a:t>Część osadowa</a:t>
            </a:r>
          </a:p>
          <a:p>
            <a:pPr marL="0" indent="0" algn="just">
              <a:buNone/>
            </a:pPr>
            <a:endParaRPr lang="pl-PL" sz="1700" b="1" dirty="0"/>
          </a:p>
          <a:p>
            <a:pPr marL="0" indent="0" algn="just">
              <a:buNone/>
            </a:pPr>
            <a:endParaRPr lang="pl-PL" sz="1700" dirty="0"/>
          </a:p>
        </p:txBody>
      </p:sp>
      <p:sp>
        <p:nvSpPr>
          <p:cNvPr id="5" name="Owal 4">
            <a:extLst>
              <a:ext uri="{FF2B5EF4-FFF2-40B4-BE49-F238E27FC236}">
                <a16:creationId xmlns:a16="http://schemas.microsoft.com/office/drawing/2014/main" id="{1C4756C9-E525-A57B-B987-4C13918F4CD5}"/>
              </a:ext>
            </a:extLst>
          </p:cNvPr>
          <p:cNvSpPr/>
          <p:nvPr/>
        </p:nvSpPr>
        <p:spPr>
          <a:xfrm>
            <a:off x="6737230" y="3071004"/>
            <a:ext cx="4779034" cy="310852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146649" y="499100"/>
            <a:ext cx="11711792" cy="358738"/>
          </a:xfrm>
        </p:spPr>
        <p:txBody>
          <a:bodyPr>
            <a:noAutofit/>
          </a:bodyPr>
          <a:lstStyle/>
          <a:p>
            <a:pPr algn="ctr"/>
            <a:r>
              <a:rPr lang="pl-PL" sz="1800" b="1" dirty="0">
                <a:latin typeface="Calibri" panose="020F0502020204030204" pitchFamily="34" charset="0"/>
                <a:cs typeface="Calibri" panose="020F0502020204030204" pitchFamily="34" charset="0"/>
              </a:rPr>
              <a:t>Opis układu technologicznego</a:t>
            </a:r>
          </a:p>
        </p:txBody>
      </p:sp>
    </p:spTree>
    <p:extLst>
      <p:ext uri="{BB962C8B-B14F-4D97-AF65-F5344CB8AC3E}">
        <p14:creationId xmlns:p14="http://schemas.microsoft.com/office/powerpoint/2010/main" val="342577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D3468C-EB48-E909-08B1-8D752EA3F53A}"/>
              </a:ext>
            </a:extLst>
          </p:cNvPr>
          <p:cNvSpPr>
            <a:spLocks noGrp="1"/>
          </p:cNvSpPr>
          <p:nvPr>
            <p:ph type="title"/>
          </p:nvPr>
        </p:nvSpPr>
        <p:spPr>
          <a:xfrm>
            <a:off x="838201" y="355185"/>
            <a:ext cx="10373138" cy="1325563"/>
          </a:xfrm>
        </p:spPr>
        <p:txBody>
          <a:bodyPr>
            <a:normAutofit/>
          </a:bodyPr>
          <a:lstStyle/>
          <a:p>
            <a:pPr algn="ctr"/>
            <a:r>
              <a:rPr lang="pl-PL" sz="4000" b="1" dirty="0">
                <a:latin typeface="Calibri" panose="020F0502020204030204" pitchFamily="34" charset="0"/>
                <a:cs typeface="Calibri" panose="020F0502020204030204" pitchFamily="34" charset="0"/>
              </a:rPr>
              <a:t>HISTORIA SPÓŁKI WODNEJ „ŁEBA”</a:t>
            </a:r>
          </a:p>
        </p:txBody>
      </p:sp>
      <p:sp>
        <p:nvSpPr>
          <p:cNvPr id="3" name="Symbol zastępczy zawartości 2">
            <a:extLst>
              <a:ext uri="{FF2B5EF4-FFF2-40B4-BE49-F238E27FC236}">
                <a16:creationId xmlns:a16="http://schemas.microsoft.com/office/drawing/2014/main" id="{81F4B418-034B-638C-B81F-AA1AA81B3F17}"/>
              </a:ext>
            </a:extLst>
          </p:cNvPr>
          <p:cNvSpPr>
            <a:spLocks noGrp="1"/>
          </p:cNvSpPr>
          <p:nvPr>
            <p:ph idx="1"/>
          </p:nvPr>
        </p:nvSpPr>
        <p:spPr>
          <a:xfrm>
            <a:off x="838200" y="1845289"/>
            <a:ext cx="10363199" cy="4408027"/>
          </a:xfrm>
        </p:spPr>
        <p:txBody>
          <a:bodyPr>
            <a:normAutofit/>
          </a:bodyPr>
          <a:lstStyle/>
          <a:p>
            <a:pPr marL="0" indent="0" algn="just">
              <a:buNone/>
            </a:pPr>
            <a:r>
              <a:rPr lang="pl-PL" dirty="0">
                <a:latin typeface="Calibri" panose="020F0502020204030204" pitchFamily="34" charset="0"/>
                <a:cs typeface="Calibri" panose="020F0502020204030204" pitchFamily="34" charset="0"/>
              </a:rPr>
              <a:t>Spółka powstała 8 kwietnia 1981 r. z inicjatywy władz wojewódzkich i miejskich. </a:t>
            </a:r>
          </a:p>
          <a:p>
            <a:pPr marL="0" indent="0" algn="just">
              <a:buNone/>
            </a:pPr>
            <a:r>
              <a:rPr lang="pl-PL" dirty="0">
                <a:latin typeface="Calibri" panose="020F0502020204030204" pitchFamily="34" charset="0"/>
                <a:cs typeface="Calibri" panose="020F0502020204030204" pitchFamily="34" charset="0"/>
              </a:rPr>
              <a:t>Członkami – założycielami Spółki były głównie przedsiębiorstwa, zakłady i instytucje posiadające w Łebie ośrodki wypoczynkowe. W dniu 24 kwietnia 1981 r. Spółka uzyskała Statut. </a:t>
            </a:r>
          </a:p>
          <a:p>
            <a:pPr marL="0" indent="0" algn="just">
              <a:buNone/>
            </a:pPr>
            <a:r>
              <a:rPr lang="pl-PL" dirty="0">
                <a:latin typeface="Calibri" panose="020F0502020204030204" pitchFamily="34" charset="0"/>
                <a:cs typeface="Calibri" panose="020F0502020204030204" pitchFamily="34" charset="0"/>
              </a:rPr>
              <a:t>W czerwcu 1988 r.  nastąpił rozruch technologiczny oczyszczalni ścieków, która na owe czasy była najnowocześniejszą oczyszczalnią ścieków w byłym województwie słupskim. </a:t>
            </a:r>
          </a:p>
          <a:p>
            <a:pPr marL="0" indent="0" algn="just">
              <a:buNone/>
            </a:pPr>
            <a:r>
              <a:rPr lang="pl-PL" dirty="0">
                <a:latin typeface="Calibri" panose="020F0502020204030204" pitchFamily="34" charset="0"/>
                <a:cs typeface="Calibri" panose="020F0502020204030204" pitchFamily="34" charset="0"/>
              </a:rPr>
              <a:t>W związku z ciągłym wprowadzaniem  nowych regulacji prawnych oraz wzrostem ładunku zanieczyszczeń w okresie letniego sezonu, przekraczającym znacznie możliwości efektywnej pracy oczyszczalni  kilkakrotnie podjęto działania inwestycyjne w zakresie rozbudowy oczyszczalni. </a:t>
            </a:r>
          </a:p>
          <a:p>
            <a:pPr marL="0" indent="0" algn="just">
              <a:buNone/>
            </a:pPr>
            <a:r>
              <a:rPr lang="pl-PL" dirty="0">
                <a:latin typeface="Calibri" panose="020F0502020204030204" pitchFamily="34" charset="0"/>
                <a:cs typeface="Calibri" panose="020F0502020204030204" pitchFamily="34" charset="0"/>
              </a:rPr>
              <a:t>Dlatego też w 2009 r. rozpoczęto pracę nad kolejną  modernizacją. Trwała ona 4 lata. Celem jej było zwiększenie przepustowości oczyszczalni do wielkości </a:t>
            </a:r>
            <a:r>
              <a:rPr lang="pl-PL" b="1" dirty="0">
                <a:latin typeface="Calibri" panose="020F0502020204030204" pitchFamily="34" charset="0"/>
                <a:cs typeface="Calibri" panose="020F0502020204030204" pitchFamily="34" charset="0"/>
              </a:rPr>
              <a:t>95.000 RLM</a:t>
            </a:r>
            <a:r>
              <a:rPr lang="pl-PL" dirty="0">
                <a:latin typeface="Calibri" panose="020F0502020204030204" pitchFamily="34" charset="0"/>
                <a:cs typeface="Calibri" panose="020F0502020204030204" pitchFamily="34" charset="0"/>
              </a:rPr>
              <a:t>.</a:t>
            </a:r>
          </a:p>
        </p:txBody>
      </p:sp>
      <p:sp>
        <p:nvSpPr>
          <p:cNvPr id="4" name="pole tekstowe 3">
            <a:extLst>
              <a:ext uri="{FF2B5EF4-FFF2-40B4-BE49-F238E27FC236}">
                <a16:creationId xmlns:a16="http://schemas.microsoft.com/office/drawing/2014/main" id="{7D537882-297E-AFD9-DF26-13EAC9186A28}"/>
              </a:ext>
            </a:extLst>
          </p:cNvPr>
          <p:cNvSpPr txBox="1"/>
          <p:nvPr/>
        </p:nvSpPr>
        <p:spPr>
          <a:xfrm>
            <a:off x="838200" y="634785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827961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1212574" y="538315"/>
            <a:ext cx="9939129" cy="992309"/>
          </a:xfrm>
        </p:spPr>
        <p:txBody>
          <a:bodyPr>
            <a:noAutofit/>
          </a:bodyPr>
          <a:lstStyle/>
          <a:p>
            <a:pPr algn="ctr"/>
            <a:r>
              <a:rPr lang="pl-PL" sz="2800" b="1" dirty="0">
                <a:latin typeface="+mn-lt"/>
              </a:rPr>
              <a:t>Koncepcja układu technologicznego Oczyszczalni Ścieków w Łebie i zastosowanych technologii w ramach modernizacji i rozbudowy części osadowej</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512895" y="1842353"/>
            <a:ext cx="10981189" cy="4068371"/>
          </a:xfrm>
        </p:spPr>
        <p:txBody>
          <a:bodyPr>
            <a:normAutofit/>
          </a:bodyPr>
          <a:lstStyle/>
          <a:p>
            <a:pPr marL="0" indent="0" algn="just">
              <a:buNone/>
            </a:pPr>
            <a:endParaRPr lang="pl-PL" sz="1700" dirty="0"/>
          </a:p>
          <a:p>
            <a:pPr marL="0" indent="0" algn="just">
              <a:buNone/>
            </a:pPr>
            <a:r>
              <a:rPr lang="pl-PL" sz="1700" dirty="0"/>
              <a:t>Koncepcja technologiczna  nie zakładała </a:t>
            </a:r>
            <a:r>
              <a:rPr lang="pl-PL" sz="1700" b="1" dirty="0"/>
              <a:t>żadnych zmian w układzie technologicznym </a:t>
            </a:r>
            <a:r>
              <a:rPr lang="pl-PL" sz="1700" dirty="0"/>
              <a:t>Oczyszczalni Ścieków w Łebie w części mechanicznej i biologicznej.</a:t>
            </a:r>
          </a:p>
          <a:p>
            <a:pPr marL="0" indent="0" algn="just">
              <a:buNone/>
            </a:pPr>
            <a:endParaRPr lang="pl-PL" sz="1700" dirty="0"/>
          </a:p>
          <a:p>
            <a:pPr marL="0" indent="0" algn="just">
              <a:buNone/>
            </a:pPr>
            <a:r>
              <a:rPr lang="pl-PL" sz="1700" dirty="0"/>
              <a:t>Projektowane koncepcyjnie zmiany dotyczą części osadowej oczyszczalni w zakresie umożliwiającym beztlenową stabilizację komunalnych osadów ściekowych  z produkcją biogazu o wysokiej zawartości metanu i jego wykorzystaniem do produkcji energii elektrycznej i cieplnej. </a:t>
            </a:r>
          </a:p>
          <a:p>
            <a:pPr marL="0" indent="0" algn="just">
              <a:buNone/>
            </a:pPr>
            <a:endParaRPr lang="pl-PL" sz="1700" dirty="0"/>
          </a:p>
        </p:txBody>
      </p:sp>
      <p:sp>
        <p:nvSpPr>
          <p:cNvPr id="5" name="pole tekstowe 4">
            <a:extLst>
              <a:ext uri="{FF2B5EF4-FFF2-40B4-BE49-F238E27FC236}">
                <a16:creationId xmlns:a16="http://schemas.microsoft.com/office/drawing/2014/main" id="{37278231-8AAB-279C-A990-378FCB0CCB0A}"/>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59960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1057013" y="559097"/>
            <a:ext cx="10519793" cy="992309"/>
          </a:xfrm>
        </p:spPr>
        <p:txBody>
          <a:bodyPr>
            <a:noAutofit/>
          </a:bodyPr>
          <a:lstStyle/>
          <a:p>
            <a:pPr algn="ctr"/>
            <a:r>
              <a:rPr lang="pl-PL" sz="4000" b="1" dirty="0">
                <a:latin typeface="Calibri" panose="020F0502020204030204" pitchFamily="34" charset="0"/>
                <a:cs typeface="Calibri" panose="020F0502020204030204" pitchFamily="34" charset="0"/>
              </a:rPr>
              <a:t>Założenia i cele koncepcji technologicznej  modernizacji i rozbudowy części osadowej</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511728" y="1863499"/>
            <a:ext cx="10639975" cy="4326423"/>
          </a:xfrm>
        </p:spPr>
        <p:txBody>
          <a:bodyPr>
            <a:normAutofit/>
          </a:bodyPr>
          <a:lstStyle/>
          <a:p>
            <a:pPr marL="0" indent="0" algn="just">
              <a:buNone/>
            </a:pPr>
            <a:r>
              <a:rPr lang="pl-PL" sz="1700" dirty="0">
                <a:latin typeface="Calibri" panose="020F0502020204030204" pitchFamily="34" charset="0"/>
                <a:cs typeface="Calibri" panose="020F0502020204030204" pitchFamily="34" charset="0"/>
              </a:rPr>
              <a:t>Wykorzystanie dostępnego potencjału energetycznego zawartego w zagęszczonym  osadzie nadmiernym:</a:t>
            </a:r>
          </a:p>
          <a:p>
            <a:pPr marL="342900" indent="-342900" algn="just">
              <a:buFont typeface="+mj-lt"/>
              <a:buAutoNum type="arabicPeriod"/>
            </a:pPr>
            <a:r>
              <a:rPr lang="pl-PL" sz="1700" dirty="0">
                <a:latin typeface="Calibri" panose="020F0502020204030204" pitchFamily="34" charset="0"/>
                <a:cs typeface="Calibri" panose="020F0502020204030204" pitchFamily="34" charset="0"/>
              </a:rPr>
              <a:t> Zdecydowana poprawa jakości procesu stabilizacji osadów ściekowych (zastosowanie fermentacji metanowej) w kontekście ich dalszego wykorzystania i redukcji ich uciążliwości zapachowej.</a:t>
            </a:r>
          </a:p>
          <a:p>
            <a:pPr marL="342900" indent="-342900" algn="just">
              <a:buFont typeface="+mj-lt"/>
              <a:buAutoNum type="arabicPeriod"/>
            </a:pPr>
            <a:r>
              <a:rPr lang="pl-PL" sz="1700" dirty="0">
                <a:latin typeface="Calibri" panose="020F0502020204030204" pitchFamily="34" charset="0"/>
                <a:cs typeface="Calibri" panose="020F0502020204030204" pitchFamily="34" charset="0"/>
              </a:rPr>
              <a:t> Ograniczenie kosztów eksploatacyjnych oczyszczalni  w  zakresie zakupu energii elektrycznej i cieplnej z uwagi na energii z biogazu.</a:t>
            </a:r>
          </a:p>
          <a:p>
            <a:pPr marL="342900" indent="-342900" algn="just">
              <a:buFont typeface="+mj-lt"/>
              <a:buAutoNum type="arabicPeriod"/>
            </a:pPr>
            <a:r>
              <a:rPr lang="pl-PL" sz="1700" dirty="0">
                <a:latin typeface="Calibri" panose="020F0502020204030204" pitchFamily="34" charset="0"/>
                <a:cs typeface="Calibri" panose="020F0502020204030204" pitchFamily="34" charset="0"/>
              </a:rPr>
              <a:t> Zmniejszenie ilości osadu odwodnionego poprzez wyższą zawartość suchej masy (min. 18 % </a:t>
            </a:r>
            <a:r>
              <a:rPr lang="pl-PL" sz="1700" dirty="0" err="1">
                <a:latin typeface="Calibri" panose="020F0502020204030204" pitchFamily="34" charset="0"/>
                <a:cs typeface="Calibri" panose="020F0502020204030204" pitchFamily="34" charset="0"/>
              </a:rPr>
              <a:t>s.m</a:t>
            </a:r>
            <a:r>
              <a:rPr lang="pl-PL" sz="1700" dirty="0">
                <a:latin typeface="Calibri" panose="020F0502020204030204" pitchFamily="34" charset="0"/>
                <a:cs typeface="Calibri" panose="020F0502020204030204" pitchFamily="34" charset="0"/>
              </a:rPr>
              <a:t>.) w osadzie przefermentowanym kierowanym do kompostowania z uwagi na wysoki stopień zmineralizowania  osadu przefermentowanego.</a:t>
            </a:r>
          </a:p>
          <a:p>
            <a:pPr marL="342900" indent="-342900" algn="just">
              <a:buFont typeface="+mj-lt"/>
              <a:buAutoNum type="arabicPeriod"/>
            </a:pPr>
            <a:r>
              <a:rPr lang="pl-PL" sz="1700" dirty="0">
                <a:latin typeface="Calibri" panose="020F0502020204030204" pitchFamily="34" charset="0"/>
                <a:cs typeface="Calibri" panose="020F0502020204030204" pitchFamily="34" charset="0"/>
              </a:rPr>
              <a:t> Zastosowanie rozwiązań uwzględniających sezonowy charakter pracy  oczyszczalni.</a:t>
            </a:r>
          </a:p>
          <a:p>
            <a:pPr marL="0" indent="0" algn="just">
              <a:buFont typeface="Arial" pitchFamily="34" charset="0"/>
              <a:buChar char="•"/>
            </a:pPr>
            <a:endParaRPr lang="pl-PL" sz="1700" dirty="0"/>
          </a:p>
        </p:txBody>
      </p:sp>
      <p:sp>
        <p:nvSpPr>
          <p:cNvPr id="4" name="pole tekstowe 3">
            <a:extLst>
              <a:ext uri="{FF2B5EF4-FFF2-40B4-BE49-F238E27FC236}">
                <a16:creationId xmlns:a16="http://schemas.microsoft.com/office/drawing/2014/main" id="{57E8C222-BAA6-F083-00B9-E11D120013E5}"/>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59960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B0340DE6-76D6-58A4-DF38-DB7C296803D4}"/>
              </a:ext>
            </a:extLst>
          </p:cNvPr>
          <p:cNvSpPr>
            <a:spLocks noGrp="1"/>
          </p:cNvSpPr>
          <p:nvPr>
            <p:ph idx="1"/>
          </p:nvPr>
        </p:nvSpPr>
        <p:spPr/>
        <p:txBody>
          <a:bodyPr/>
          <a:lstStyle/>
          <a:p>
            <a:pPr marL="0" indent="0">
              <a:buNone/>
            </a:pPr>
            <a:endParaRPr lang="pl-PL" dirty="0"/>
          </a:p>
          <a:p>
            <a:pPr marL="0" indent="0" algn="ctr">
              <a:buNone/>
            </a:pPr>
            <a:r>
              <a:rPr lang="pl-PL" sz="3200" b="1" u="sng" dirty="0"/>
              <a:t>REALIZACJA INWESTYCJI</a:t>
            </a:r>
          </a:p>
          <a:p>
            <a:pPr marL="0" indent="0" algn="ctr">
              <a:buNone/>
            </a:pPr>
            <a:endParaRPr lang="pl-PL" sz="3200" b="1" dirty="0"/>
          </a:p>
          <a:p>
            <a:pPr marL="0" indent="0" algn="ctr">
              <a:buNone/>
            </a:pPr>
            <a:r>
              <a:rPr lang="pl-PL" sz="3200" b="1" dirty="0"/>
              <a:t>BUDOWA WĘZŁA FERMENTACJI METANOWEJ</a:t>
            </a:r>
          </a:p>
        </p:txBody>
      </p:sp>
      <p:pic>
        <p:nvPicPr>
          <p:cNvPr id="2" name="Obraz 1">
            <a:extLst>
              <a:ext uri="{FF2B5EF4-FFF2-40B4-BE49-F238E27FC236}">
                <a16:creationId xmlns:a16="http://schemas.microsoft.com/office/drawing/2014/main" id="{9466CDA1-7CEA-AE4A-42A9-888D1002445F}"/>
              </a:ext>
            </a:extLst>
          </p:cNvPr>
          <p:cNvPicPr>
            <a:picLocks noChangeAspect="1"/>
          </p:cNvPicPr>
          <p:nvPr/>
        </p:nvPicPr>
        <p:blipFill>
          <a:blip r:embed="rId2"/>
          <a:stretch>
            <a:fillRect/>
          </a:stretch>
        </p:blipFill>
        <p:spPr>
          <a:xfrm>
            <a:off x="1712578" y="173674"/>
            <a:ext cx="9169179" cy="1426588"/>
          </a:xfrm>
          <a:prstGeom prst="rect">
            <a:avLst/>
          </a:prstGeom>
        </p:spPr>
      </p:pic>
      <p:sp>
        <p:nvSpPr>
          <p:cNvPr id="4" name="pole tekstowe 3">
            <a:extLst>
              <a:ext uri="{FF2B5EF4-FFF2-40B4-BE49-F238E27FC236}">
                <a16:creationId xmlns:a16="http://schemas.microsoft.com/office/drawing/2014/main" id="{1CB9FD4E-0D38-B714-7CDE-E8BD9B9D58AB}"/>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1410926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4EFCF295-811B-6EF9-F1DD-129FB54C086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
        <p:nvSpPr>
          <p:cNvPr id="2" name="pole tekstowe 1">
            <a:extLst>
              <a:ext uri="{FF2B5EF4-FFF2-40B4-BE49-F238E27FC236}">
                <a16:creationId xmlns:a16="http://schemas.microsoft.com/office/drawing/2014/main" id="{F990BD3F-72AA-3280-B2DC-802FB00863E7}"/>
              </a:ext>
            </a:extLst>
          </p:cNvPr>
          <p:cNvSpPr txBox="1"/>
          <p:nvPr/>
        </p:nvSpPr>
        <p:spPr>
          <a:xfrm>
            <a:off x="895329" y="5084897"/>
            <a:ext cx="10314039" cy="369332"/>
          </a:xfrm>
          <a:prstGeom prst="rect">
            <a:avLst/>
          </a:prstGeom>
          <a:noFill/>
        </p:spPr>
        <p:txBody>
          <a:bodyPr wrap="square" rtlCol="0">
            <a:spAutoFit/>
          </a:bodyPr>
          <a:lstStyle/>
          <a:p>
            <a:pPr algn="ctr"/>
            <a:r>
              <a:rPr lang="pl-PL" b="1" dirty="0">
                <a:solidFill>
                  <a:schemeClr val="bg1"/>
                </a:solidFill>
              </a:rPr>
              <a:t>Komora fermentacji – reaktor Biogazowni</a:t>
            </a:r>
          </a:p>
        </p:txBody>
      </p:sp>
      <p:sp>
        <p:nvSpPr>
          <p:cNvPr id="7" name="Tytuł 1">
            <a:extLst>
              <a:ext uri="{FF2B5EF4-FFF2-40B4-BE49-F238E27FC236}">
                <a16:creationId xmlns:a16="http://schemas.microsoft.com/office/drawing/2014/main" id="{4CE17B71-9153-D719-815D-E05114346C7D}"/>
              </a:ext>
            </a:extLst>
          </p:cNvPr>
          <p:cNvSpPr>
            <a:spLocks noGrp="1"/>
          </p:cNvSpPr>
          <p:nvPr>
            <p:ph type="title"/>
          </p:nvPr>
        </p:nvSpPr>
        <p:spPr>
          <a:xfrm>
            <a:off x="1076200" y="5624049"/>
            <a:ext cx="10388969" cy="804301"/>
          </a:xfrm>
        </p:spPr>
        <p:txBody>
          <a:bodyPr/>
          <a:lstStyle/>
          <a:p>
            <a:pPr algn="just">
              <a:lnSpc>
                <a:spcPct val="100000"/>
              </a:lnSpc>
            </a:pP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Calibri" panose="020F0502020204030204" pitchFamily="34" charset="0"/>
                <a:ea typeface="Calibri" panose="020F0502020204030204" pitchFamily="34" charset="0"/>
                <a:cs typeface="Times New Roman" panose="02020603050405020304" pitchFamily="18" charset="0"/>
              </a:rPr>
            </a:br>
            <a:r>
              <a:rPr lang="pl-PL" sz="1600" spc="0" dirty="0">
                <a:effectLst/>
                <a:latin typeface="Calibri" panose="020F0502020204030204" pitchFamily="34" charset="0"/>
                <a:ea typeface="Calibri" panose="020F0502020204030204" pitchFamily="34" charset="0"/>
                <a:cs typeface="Times New Roman" panose="02020603050405020304" pitchFamily="18" charset="0"/>
              </a:rPr>
              <a:t>Dnia 22 lutego 2022 r. rozpoczęto roboty budowlane. Został ogrodzony i zabezpieczony teren placu budowy. Usunięto nawierzchnię z kostki brukowej w rejonie wykonania fundamentów pod węzeł fermentacji metanowej.</a:t>
            </a:r>
            <a:br>
              <a:rPr lang="pl-PL" sz="1600" b="1" kern="100" spc="0" dirty="0">
                <a:effectLst/>
                <a:latin typeface="Calibri" panose="020F0502020204030204" pitchFamily="34" charset="0"/>
                <a:ea typeface="Calibri" panose="020F0502020204030204" pitchFamily="34" charset="0"/>
                <a:cs typeface="Times New Roman" panose="02020603050405020304" pitchFamily="18" charset="0"/>
              </a:rPr>
            </a:br>
            <a:endParaRPr lang="pl-PL" sz="1600" spc="0" dirty="0"/>
          </a:p>
        </p:txBody>
      </p:sp>
    </p:spTree>
    <p:extLst>
      <p:ext uri="{BB962C8B-B14F-4D97-AF65-F5344CB8AC3E}">
        <p14:creationId xmlns:p14="http://schemas.microsoft.com/office/powerpoint/2010/main" val="90807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1562F4-8326-461D-AB46-CC8B6C5DE2DC}"/>
              </a:ext>
            </a:extLst>
          </p:cNvPr>
          <p:cNvSpPr>
            <a:spLocks noGrp="1"/>
          </p:cNvSpPr>
          <p:nvPr>
            <p:ph type="title"/>
          </p:nvPr>
        </p:nvSpPr>
        <p:spPr>
          <a:xfrm>
            <a:off x="1066152" y="5553711"/>
            <a:ext cx="10401342" cy="1056814"/>
          </a:xfrm>
        </p:spPr>
        <p:txBody>
          <a:bodyPr/>
          <a:lstStyle/>
          <a:p>
            <a:pPr algn="just">
              <a:lnSpc>
                <a:spcPct val="100000"/>
              </a:lnSpc>
            </a:pP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Calibri" panose="020F0502020204030204" pitchFamily="34" charset="0"/>
                <a:ea typeface="Calibri" panose="020F0502020204030204" pitchFamily="34" charset="0"/>
                <a:cs typeface="Times New Roman" panose="02020603050405020304" pitchFamily="18" charset="0"/>
              </a:rPr>
            </a:br>
            <a:br>
              <a:rPr lang="pl-PL" sz="1800" b="1" kern="100" dirty="0">
                <a:effectLst/>
                <a:latin typeface="Calibri" panose="020F0502020204030204" pitchFamily="34" charset="0"/>
                <a:ea typeface="Calibri" panose="020F0502020204030204" pitchFamily="34" charset="0"/>
                <a:cs typeface="Times New Roman" panose="02020603050405020304" pitchFamily="18" charset="0"/>
              </a:rPr>
            </a:br>
            <a:br>
              <a:rPr lang="pl-PL" sz="2000" b="1" dirty="0">
                <a:effectLst/>
                <a:latin typeface="Calibri" panose="020F0502020204030204" pitchFamily="34" charset="0"/>
                <a:ea typeface="Calibri" panose="020F0502020204030204" pitchFamily="34" charset="0"/>
                <a:cs typeface="Times New Roman" panose="02020603050405020304" pitchFamily="18" charset="0"/>
              </a:rPr>
            </a:br>
            <a:br>
              <a:rPr lang="pl-PL" sz="2000" b="1" dirty="0">
                <a:effectLst/>
                <a:latin typeface="Calibri" panose="020F0502020204030204" pitchFamily="34" charset="0"/>
                <a:ea typeface="Calibri" panose="020F0502020204030204" pitchFamily="34" charset="0"/>
                <a:cs typeface="Times New Roman" panose="02020603050405020304" pitchFamily="18" charset="0"/>
              </a:rPr>
            </a:br>
            <a:br>
              <a:rPr lang="pl-PL" sz="2000" b="1" dirty="0">
                <a:effectLst/>
                <a:latin typeface="Calibri" panose="020F0502020204030204" pitchFamily="34" charset="0"/>
                <a:ea typeface="Calibri" panose="020F0502020204030204" pitchFamily="34" charset="0"/>
                <a:cs typeface="Times New Roman" panose="02020603050405020304" pitchFamily="18" charset="0"/>
              </a:rPr>
            </a:br>
            <a:br>
              <a:rPr lang="pl-PL" sz="2000" b="1" dirty="0">
                <a:effectLst/>
                <a:latin typeface="Calibri" panose="020F0502020204030204" pitchFamily="34" charset="0"/>
                <a:ea typeface="Calibri" panose="020F0502020204030204" pitchFamily="34" charset="0"/>
                <a:cs typeface="Times New Roman" panose="02020603050405020304" pitchFamily="18" charset="0"/>
              </a:rPr>
            </a:br>
            <a:br>
              <a:rPr lang="pl-PL" sz="2000" b="1" dirty="0">
                <a:effectLst/>
                <a:latin typeface="Calibri" panose="020F0502020204030204" pitchFamily="34" charset="0"/>
                <a:ea typeface="Calibri" panose="020F0502020204030204" pitchFamily="34" charset="0"/>
                <a:cs typeface="Times New Roman" panose="02020603050405020304" pitchFamily="18" charset="0"/>
              </a:rPr>
            </a:br>
            <a:br>
              <a:rPr lang="pl-PL" sz="2000" b="1" dirty="0">
                <a:effectLst/>
                <a:latin typeface="Calibri" panose="020F0502020204030204" pitchFamily="34" charset="0"/>
                <a:ea typeface="Calibri" panose="020F0502020204030204" pitchFamily="34" charset="0"/>
                <a:cs typeface="Times New Roman" panose="02020603050405020304" pitchFamily="18" charset="0"/>
              </a:rPr>
            </a:br>
            <a:r>
              <a:rPr lang="pl-PL" sz="1600" spc="0" dirty="0">
                <a:effectLst/>
                <a:latin typeface="Calibri" panose="020F0502020204030204" pitchFamily="34" charset="0"/>
                <a:ea typeface="Calibri" panose="020F0502020204030204" pitchFamily="34" charset="0"/>
                <a:cs typeface="Times New Roman" panose="02020603050405020304" pitchFamily="18" charset="0"/>
              </a:rPr>
              <a:t>Materiały budowlane potrzebne do budowy reaktora. W tle widzimy rozpoczęty montaż węzła fermentacji metanowej. Średnica reaktora = 18,64 m. </a:t>
            </a:r>
            <a:r>
              <a:rPr lang="pl-PL" sz="1600" spc="0" dirty="0" err="1">
                <a:effectLst/>
                <a:latin typeface="Calibri" panose="020F0502020204030204" pitchFamily="34" charset="0"/>
                <a:ea typeface="Calibri" panose="020F0502020204030204" pitchFamily="34" charset="0"/>
                <a:cs typeface="Times New Roman" panose="02020603050405020304" pitchFamily="18" charset="0"/>
              </a:rPr>
              <a:t>Objetość</a:t>
            </a:r>
            <a:r>
              <a:rPr lang="pl-PL" sz="1600" spc="0" dirty="0">
                <a:effectLst/>
                <a:latin typeface="Calibri" panose="020F0502020204030204" pitchFamily="34" charset="0"/>
                <a:ea typeface="Calibri" panose="020F0502020204030204" pitchFamily="34" charset="0"/>
                <a:cs typeface="Times New Roman" panose="02020603050405020304" pitchFamily="18" charset="0"/>
              </a:rPr>
              <a:t> </a:t>
            </a:r>
            <a:r>
              <a:rPr lang="pl-PL" sz="1600" spc="0" dirty="0">
                <a:latin typeface="Calibri" panose="020F0502020204030204" pitchFamily="34" charset="0"/>
                <a:ea typeface="Calibri" panose="020F0502020204030204" pitchFamily="34" charset="0"/>
                <a:cs typeface="Times New Roman" panose="02020603050405020304" pitchFamily="18" charset="0"/>
              </a:rPr>
              <a:t>=</a:t>
            </a:r>
            <a:r>
              <a:rPr lang="pl-PL" sz="1600" spc="0" dirty="0">
                <a:effectLst/>
                <a:latin typeface="Calibri" panose="020F0502020204030204" pitchFamily="34" charset="0"/>
                <a:ea typeface="Calibri" panose="020F0502020204030204" pitchFamily="34" charset="0"/>
                <a:cs typeface="Times New Roman" panose="02020603050405020304" pitchFamily="18" charset="0"/>
              </a:rPr>
              <a:t> 900 m</a:t>
            </a:r>
            <a:r>
              <a:rPr lang="pl-PL" sz="1600" spc="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pl-PL" sz="1600" spc="0" dirty="0">
                <a:effectLst/>
                <a:latin typeface="Calibri" panose="020F0502020204030204" pitchFamily="34" charset="0"/>
                <a:ea typeface="Calibri" panose="020F0502020204030204" pitchFamily="34" charset="0"/>
                <a:cs typeface="Times New Roman" panose="02020603050405020304" pitchFamily="18" charset="0"/>
              </a:rPr>
              <a:t>. Widoczna jest również pochodnia awaryjnego spalania nadwyżki biogazu. </a:t>
            </a:r>
            <a:br>
              <a:rPr lang="pl-PL" sz="1600" b="1" kern="100" spc="0" dirty="0">
                <a:effectLst/>
                <a:latin typeface="Calibri" panose="020F0502020204030204" pitchFamily="34" charset="0"/>
                <a:ea typeface="Calibri" panose="020F0502020204030204" pitchFamily="34" charset="0"/>
                <a:cs typeface="Times New Roman" panose="02020603050405020304" pitchFamily="18" charset="0"/>
              </a:rPr>
            </a:br>
            <a:endParaRPr lang="pl-PL" sz="1600" spc="0" dirty="0"/>
          </a:p>
        </p:txBody>
      </p:sp>
      <p:pic>
        <p:nvPicPr>
          <p:cNvPr id="6" name="Symbol zastępczy obrazu 5">
            <a:extLst>
              <a:ext uri="{FF2B5EF4-FFF2-40B4-BE49-F238E27FC236}">
                <a16:creationId xmlns:a16="http://schemas.microsoft.com/office/drawing/2014/main" id="{6B880503-2752-9705-8CEC-B40697B656B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
        <p:nvSpPr>
          <p:cNvPr id="3" name="pole tekstowe 2">
            <a:extLst>
              <a:ext uri="{FF2B5EF4-FFF2-40B4-BE49-F238E27FC236}">
                <a16:creationId xmlns:a16="http://schemas.microsoft.com/office/drawing/2014/main" id="{9C6056DA-5E6B-0FAC-F05D-5A33F6C62C26}"/>
              </a:ext>
            </a:extLst>
          </p:cNvPr>
          <p:cNvSpPr txBox="1"/>
          <p:nvPr/>
        </p:nvSpPr>
        <p:spPr>
          <a:xfrm>
            <a:off x="895329" y="5084897"/>
            <a:ext cx="10314039" cy="369332"/>
          </a:xfrm>
          <a:prstGeom prst="rect">
            <a:avLst/>
          </a:prstGeom>
          <a:noFill/>
        </p:spPr>
        <p:txBody>
          <a:bodyPr wrap="square" rtlCol="0">
            <a:spAutoFit/>
          </a:bodyPr>
          <a:lstStyle/>
          <a:p>
            <a:pPr algn="ctr"/>
            <a:r>
              <a:rPr lang="pl-PL" b="1" dirty="0">
                <a:solidFill>
                  <a:schemeClr val="bg1"/>
                </a:solidFill>
              </a:rPr>
              <a:t>Komora fermentacji – reaktor Biogazowni</a:t>
            </a:r>
          </a:p>
        </p:txBody>
      </p:sp>
    </p:spTree>
    <p:extLst>
      <p:ext uri="{BB962C8B-B14F-4D97-AF65-F5344CB8AC3E}">
        <p14:creationId xmlns:p14="http://schemas.microsoft.com/office/powerpoint/2010/main" val="2823590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1EA312B7-C657-1041-13FF-A61687CB989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
        <p:nvSpPr>
          <p:cNvPr id="2" name="pole tekstowe 1">
            <a:extLst>
              <a:ext uri="{FF2B5EF4-FFF2-40B4-BE49-F238E27FC236}">
                <a16:creationId xmlns:a16="http://schemas.microsoft.com/office/drawing/2014/main" id="{E4FBDDF9-0378-54BA-0C35-B249743B0CF5}"/>
              </a:ext>
            </a:extLst>
          </p:cNvPr>
          <p:cNvSpPr txBox="1"/>
          <p:nvPr/>
        </p:nvSpPr>
        <p:spPr>
          <a:xfrm>
            <a:off x="895329" y="5084897"/>
            <a:ext cx="10314039" cy="369332"/>
          </a:xfrm>
          <a:prstGeom prst="rect">
            <a:avLst/>
          </a:prstGeom>
          <a:noFill/>
        </p:spPr>
        <p:txBody>
          <a:bodyPr wrap="square" rtlCol="0">
            <a:spAutoFit/>
          </a:bodyPr>
          <a:lstStyle/>
          <a:p>
            <a:pPr algn="ctr"/>
            <a:r>
              <a:rPr lang="pl-PL" b="1" dirty="0">
                <a:solidFill>
                  <a:schemeClr val="bg1"/>
                </a:solidFill>
              </a:rPr>
              <a:t>Komora fermentacji – reaktor Biogazowni</a:t>
            </a:r>
          </a:p>
        </p:txBody>
      </p:sp>
      <p:sp>
        <p:nvSpPr>
          <p:cNvPr id="9" name="Symbol zastępczy tekstu 8">
            <a:extLst>
              <a:ext uri="{FF2B5EF4-FFF2-40B4-BE49-F238E27FC236}">
                <a16:creationId xmlns:a16="http://schemas.microsoft.com/office/drawing/2014/main" id="{00206BCA-29D6-96B7-E740-36BA0C66829C}"/>
              </a:ext>
            </a:extLst>
          </p:cNvPr>
          <p:cNvSpPr>
            <a:spLocks noGrp="1"/>
          </p:cNvSpPr>
          <p:nvPr>
            <p:ph type="body" sz="half" idx="2"/>
          </p:nvPr>
        </p:nvSpPr>
        <p:spPr>
          <a:xfrm>
            <a:off x="1039368" y="5712140"/>
            <a:ext cx="10113264" cy="849433"/>
          </a:xfrm>
        </p:spPr>
        <p:txBody>
          <a:bodyPr/>
          <a:lstStyle/>
          <a:p>
            <a:pPr algn="just">
              <a:lnSpc>
                <a:spcPct val="100000"/>
              </a:lnSpc>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Wnętrze reaktora oraz kontener techniczny. Reaktor biogazowni ułożony jest z paneli, które  wewnątrz posiadają izolacją termiczną  natomiast zewnętrzna obudowa jest wykonana ze stali nierdzewnej.</a:t>
            </a:r>
          </a:p>
          <a:p>
            <a:endParaRPr lang="pl-PL" dirty="0"/>
          </a:p>
        </p:txBody>
      </p:sp>
    </p:spTree>
    <p:extLst>
      <p:ext uri="{BB962C8B-B14F-4D97-AF65-F5344CB8AC3E}">
        <p14:creationId xmlns:p14="http://schemas.microsoft.com/office/powerpoint/2010/main" val="3416777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2A3019CC-26F6-2A86-754B-EDC0E57AF9F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
        <p:nvSpPr>
          <p:cNvPr id="2" name="pole tekstowe 1">
            <a:extLst>
              <a:ext uri="{FF2B5EF4-FFF2-40B4-BE49-F238E27FC236}">
                <a16:creationId xmlns:a16="http://schemas.microsoft.com/office/drawing/2014/main" id="{3942630D-5672-6A97-984A-96664232A77F}"/>
              </a:ext>
            </a:extLst>
          </p:cNvPr>
          <p:cNvSpPr txBox="1"/>
          <p:nvPr/>
        </p:nvSpPr>
        <p:spPr>
          <a:xfrm>
            <a:off x="845088" y="5046217"/>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Zbiornik buforowy osadu nadmiernego zagęszczonego mechanicznie</a:t>
            </a:r>
            <a:endParaRPr lang="pl-PL" b="1" dirty="0">
              <a:solidFill>
                <a:schemeClr val="bg1"/>
              </a:solidFill>
            </a:endParaRPr>
          </a:p>
        </p:txBody>
      </p:sp>
      <p:sp>
        <p:nvSpPr>
          <p:cNvPr id="3" name="Symbol zastępczy tekstu 8">
            <a:extLst>
              <a:ext uri="{FF2B5EF4-FFF2-40B4-BE49-F238E27FC236}">
                <a16:creationId xmlns:a16="http://schemas.microsoft.com/office/drawing/2014/main" id="{21A3F069-7E9D-7A54-5860-10FB27B02289}"/>
              </a:ext>
            </a:extLst>
          </p:cNvPr>
          <p:cNvSpPr txBox="1">
            <a:spLocks/>
          </p:cNvSpPr>
          <p:nvPr/>
        </p:nvSpPr>
        <p:spPr>
          <a:xfrm>
            <a:off x="1039368" y="5712140"/>
            <a:ext cx="10113264" cy="849433"/>
          </a:xfrm>
          <a:prstGeom prst="rect">
            <a:avLst/>
          </a:prstGeom>
        </p:spPr>
        <p:txBody>
          <a:bodyPr vert="horz" lIns="91440" tIns="0" rIns="91440" bIns="0" rtlCol="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10000"/>
              </a:lnSpc>
              <a:spcBef>
                <a:spcPts val="600"/>
              </a:spcBef>
              <a:spcAft>
                <a:spcPts val="600"/>
              </a:spcAft>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Z uwagi na projektowany węzeł fermentacji metanowej osadu nadmiernego zmienia się (rozszerza się ) funkcje komory </a:t>
            </a:r>
            <a:r>
              <a:rPr lang="pl-PL" sz="1600" kern="100" dirty="0">
                <a:latin typeface="Calibri" panose="020F0502020204030204" pitchFamily="34" charset="0"/>
                <a:ea typeface="Calibri" panose="020F0502020204030204" pitchFamily="34" charset="0"/>
                <a:cs typeface="Times New Roman" panose="02020603050405020304" pitchFamily="18" charset="0"/>
              </a:rPr>
              <a:t>s</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tabilizacji tlenowej. Jednocześnie w komorze pozostawia się ruszt napowietrzający, zachowując awaryjne funkcje komory.</a:t>
            </a:r>
            <a:endParaRPr lang="pl-PL" dirty="0"/>
          </a:p>
        </p:txBody>
      </p:sp>
    </p:spTree>
    <p:extLst>
      <p:ext uri="{BB962C8B-B14F-4D97-AF65-F5344CB8AC3E}">
        <p14:creationId xmlns:p14="http://schemas.microsoft.com/office/powerpoint/2010/main" val="38491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E82C0E39-E2AA-E921-3951-92260A8743F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
        <p:nvSpPr>
          <p:cNvPr id="3" name="Symbol zastępczy tekstu 8">
            <a:extLst>
              <a:ext uri="{FF2B5EF4-FFF2-40B4-BE49-F238E27FC236}">
                <a16:creationId xmlns:a16="http://schemas.microsoft.com/office/drawing/2014/main" id="{97B30323-3A1C-3600-5361-D26C9A81D4B1}"/>
              </a:ext>
            </a:extLst>
          </p:cNvPr>
          <p:cNvSpPr txBox="1">
            <a:spLocks/>
          </p:cNvSpPr>
          <p:nvPr/>
        </p:nvSpPr>
        <p:spPr>
          <a:xfrm>
            <a:off x="1042198" y="5671947"/>
            <a:ext cx="10107603" cy="1311658"/>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7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Zbiornik buforowy osadu zagęszczonego został umieszczony w części jednej z komór stabilizacji tlenowej. Umożliwia on cykliczne zasilanie osadem zagęszczonym komorę fermentacji.</a:t>
            </a:r>
            <a:r>
              <a:rPr lang="pl-PL" sz="1600" dirty="0">
                <a:latin typeface="Calibri" panose="020F0502020204030204" pitchFamily="34" charset="0"/>
                <a:ea typeface="Calibri" panose="020F0502020204030204" pitchFamily="34" charset="0"/>
                <a:cs typeface="Times New Roman" panose="02020603050405020304" pitchFamily="18" charset="0"/>
              </a:rPr>
              <a:t> </a:t>
            </a:r>
            <a:r>
              <a:rPr lang="pl-PL" sz="1600" dirty="0">
                <a:effectLst/>
                <a:latin typeface="Calibri" panose="020F0502020204030204" pitchFamily="34" charset="0"/>
                <a:ea typeface="Calibri" panose="020F0502020204030204" pitchFamily="34" charset="0"/>
                <a:cs typeface="Times New Roman" panose="02020603050405020304" pitchFamily="18" charset="0"/>
              </a:rPr>
              <a:t>Średnica zbiornika 4m. Pojemność czynna </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zbiornika 44 m</a:t>
            </a:r>
            <a:r>
              <a:rPr lang="pl-PL" sz="1600" kern="1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pl-PL" sz="1600" dirty="0">
                <a:effectLst/>
                <a:latin typeface="Calibri" panose="020F0502020204030204" pitchFamily="34" charset="0"/>
                <a:ea typeface="Calibri" panose="020F0502020204030204" pitchFamily="34" charset="0"/>
                <a:cs typeface="Times New Roman" panose="02020603050405020304" pitchFamily="18" charset="0"/>
              </a:rPr>
              <a:t>. Zbiornik wyposażony jest w mieszadło zatapialne.</a:t>
            </a:r>
            <a:endParaRPr lang="pl-PL" sz="1600" dirty="0"/>
          </a:p>
        </p:txBody>
      </p:sp>
      <p:sp>
        <p:nvSpPr>
          <p:cNvPr id="7" name="pole tekstowe 6">
            <a:extLst>
              <a:ext uri="{FF2B5EF4-FFF2-40B4-BE49-F238E27FC236}">
                <a16:creationId xmlns:a16="http://schemas.microsoft.com/office/drawing/2014/main" id="{161B10D1-C15C-A3D9-AA45-717830BC5B2F}"/>
              </a:ext>
            </a:extLst>
          </p:cNvPr>
          <p:cNvSpPr txBox="1"/>
          <p:nvPr/>
        </p:nvSpPr>
        <p:spPr>
          <a:xfrm>
            <a:off x="845088" y="5046217"/>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Zbiornik buforowy osadu nadmiernego zagęszczonego mechanicznie</a:t>
            </a:r>
            <a:endParaRPr lang="pl-PL" b="1" dirty="0">
              <a:solidFill>
                <a:schemeClr val="bg1"/>
              </a:solidFill>
            </a:endParaRPr>
          </a:p>
        </p:txBody>
      </p:sp>
    </p:spTree>
    <p:extLst>
      <p:ext uri="{BB962C8B-B14F-4D97-AF65-F5344CB8AC3E}">
        <p14:creationId xmlns:p14="http://schemas.microsoft.com/office/powerpoint/2010/main" val="1081744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DE12448D-2589-E53D-4C47-E7ED8B8FBFB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
        <p:nvSpPr>
          <p:cNvPr id="2" name="pole tekstowe 1">
            <a:extLst>
              <a:ext uri="{FF2B5EF4-FFF2-40B4-BE49-F238E27FC236}">
                <a16:creationId xmlns:a16="http://schemas.microsoft.com/office/drawing/2014/main" id="{E3A2696F-62B0-4283-D3C9-D98A1F6847E2}"/>
              </a:ext>
            </a:extLst>
          </p:cNvPr>
          <p:cNvSpPr txBox="1"/>
          <p:nvPr/>
        </p:nvSpPr>
        <p:spPr>
          <a:xfrm>
            <a:off x="845088" y="5046217"/>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Kontener techniczny Biogazowni</a:t>
            </a:r>
            <a:endParaRPr lang="pl-PL" b="1" dirty="0">
              <a:solidFill>
                <a:schemeClr val="bg1"/>
              </a:solidFill>
            </a:endParaRPr>
          </a:p>
        </p:txBody>
      </p:sp>
      <p:sp>
        <p:nvSpPr>
          <p:cNvPr id="3" name="Symbol zastępczy tekstu 8">
            <a:extLst>
              <a:ext uri="{FF2B5EF4-FFF2-40B4-BE49-F238E27FC236}">
                <a16:creationId xmlns:a16="http://schemas.microsoft.com/office/drawing/2014/main" id="{86841C29-E357-8846-2CD5-51D5B80CA711}"/>
              </a:ext>
            </a:extLst>
          </p:cNvPr>
          <p:cNvSpPr txBox="1">
            <a:spLocks/>
          </p:cNvSpPr>
          <p:nvPr/>
        </p:nvSpPr>
        <p:spPr>
          <a:xfrm>
            <a:off x="1042198" y="5671947"/>
            <a:ext cx="10107603" cy="1311658"/>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r>
              <a:rPr lang="pl-PL" sz="1600" kern="100" dirty="0">
                <a:latin typeface="Calibri" panose="020F0502020204030204" pitchFamily="34" charset="0"/>
                <a:ea typeface="Calibri" panose="020F0502020204030204" pitchFamily="34" charset="0"/>
                <a:cs typeface="Times New Roman" panose="02020603050405020304" pitchFamily="18" charset="0"/>
              </a:rPr>
              <a:t>W k</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ontenerze zamontowane zostały dwie jednostki-agregaty kogeneracyjne (silnik spalinowy z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kogeneratorem</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wykorzystywane są do produkcji energii  elektrycznej i cieplnej. Biogaz przed spaleniem w jednostce kogeneracyjnej uzdatniany jest przez odwodnienie i odsiarczenie na złożu węgla aktywnego. Biogazownia posiada własny system wizualizacji i sterowania.</a:t>
            </a:r>
          </a:p>
        </p:txBody>
      </p:sp>
    </p:spTree>
    <p:extLst>
      <p:ext uri="{BB962C8B-B14F-4D97-AF65-F5344CB8AC3E}">
        <p14:creationId xmlns:p14="http://schemas.microsoft.com/office/powerpoint/2010/main" val="321970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88732BB2-1FD4-E6CF-721C-E929F0D8EB5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p:pic>
      <p:sp>
        <p:nvSpPr>
          <p:cNvPr id="2" name="pole tekstowe 1">
            <a:extLst>
              <a:ext uri="{FF2B5EF4-FFF2-40B4-BE49-F238E27FC236}">
                <a16:creationId xmlns:a16="http://schemas.microsoft.com/office/drawing/2014/main" id="{AD465226-4295-7558-1439-ADB0DE34159A}"/>
              </a:ext>
            </a:extLst>
          </p:cNvPr>
          <p:cNvSpPr txBox="1"/>
          <p:nvPr/>
        </p:nvSpPr>
        <p:spPr>
          <a:xfrm>
            <a:off x="1051524" y="5046217"/>
            <a:ext cx="10098277" cy="338554"/>
          </a:xfrm>
          <a:prstGeom prst="rect">
            <a:avLst/>
          </a:prstGeom>
          <a:noFill/>
        </p:spPr>
        <p:txBody>
          <a:bodyPr wrap="square" rtlCol="0">
            <a:spAutoFit/>
          </a:bodyPr>
          <a:lstStyle/>
          <a:p>
            <a:pPr algn="ctr"/>
            <a:r>
              <a:rPr lang="pl-PL"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Reaktor biogazowni wraz z kontenerem technicznym</a:t>
            </a:r>
            <a:endParaRPr lang="pl-PL" sz="1600" b="1" dirty="0">
              <a:solidFill>
                <a:schemeClr val="bg1"/>
              </a:solidFill>
            </a:endParaRPr>
          </a:p>
        </p:txBody>
      </p:sp>
      <p:sp>
        <p:nvSpPr>
          <p:cNvPr id="3" name="Symbol zastępczy tekstu 8">
            <a:extLst>
              <a:ext uri="{FF2B5EF4-FFF2-40B4-BE49-F238E27FC236}">
                <a16:creationId xmlns:a16="http://schemas.microsoft.com/office/drawing/2014/main" id="{4F24FAA4-A42C-439B-6CCA-E38C22987C8F}"/>
              </a:ext>
            </a:extLst>
          </p:cNvPr>
          <p:cNvSpPr txBox="1">
            <a:spLocks/>
          </p:cNvSpPr>
          <p:nvPr/>
        </p:nvSpPr>
        <p:spPr>
          <a:xfrm>
            <a:off x="961811" y="5546342"/>
            <a:ext cx="10187990" cy="1311658"/>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7000"/>
              </a:lnSpc>
              <a:spcBef>
                <a:spcPts val="600"/>
              </a:spcBef>
              <a:spcAft>
                <a:spcPts val="600"/>
              </a:spcAft>
            </a:pPr>
            <a:r>
              <a:rPr lang="pl-PL" sz="1300" kern="100" dirty="0">
                <a:effectLst/>
                <a:latin typeface="Calibri" panose="020F0502020204030204" pitchFamily="34" charset="0"/>
                <a:ea typeface="Calibri" panose="020F0502020204030204" pitchFamily="34" charset="0"/>
                <a:cs typeface="Times New Roman" panose="02020603050405020304" pitchFamily="18" charset="0"/>
              </a:rPr>
              <a:t>Biogazownia wytwarza energię  elektryczną i cieplną ze spalania bogatego w metan  biogazu pochodzącego z fermentacji komunalnych osadów ściekowych. Urządzenie ustawione jest na betonowym fundamencie. Zagęszczony wcześniej  mechanicznie osad ściekowy (nadmierny) transportowany jest pompowo bezpośrednio do komory fermentacyjnej  szczelnym rurociągiem. Proces fermentacji beztlenowej (metanowej) odbywa się w warunkach mezofilowych. Temperatura procesu mieści się w granicach 37-42 </a:t>
            </a:r>
            <a:r>
              <a:rPr lang="pl-PL" sz="1300" kern="100" baseline="30000" dirty="0">
                <a:effectLst/>
                <a:latin typeface="Calibri" panose="020F0502020204030204" pitchFamily="34" charset="0"/>
                <a:ea typeface="Calibri" panose="020F0502020204030204" pitchFamily="34" charset="0"/>
                <a:cs typeface="Times New Roman" panose="02020603050405020304" pitchFamily="18" charset="0"/>
              </a:rPr>
              <a:t>o</a:t>
            </a:r>
            <a:r>
              <a:rPr lang="pl-PL" sz="1300" kern="100" dirty="0">
                <a:effectLst/>
                <a:latin typeface="Calibri" panose="020F0502020204030204" pitchFamily="34" charset="0"/>
                <a:ea typeface="Calibri" panose="020F0502020204030204" pitchFamily="34" charset="0"/>
                <a:cs typeface="Times New Roman" panose="02020603050405020304" pitchFamily="18" charset="0"/>
              </a:rPr>
              <a:t> C. Odbywa się w sposób ciągły.  Według koncepcji substrat podawany do Biogazowni zagęszczony jest do około 4-5% </a:t>
            </a:r>
            <a:r>
              <a:rPr lang="pl-PL" sz="1300" kern="100" dirty="0" err="1">
                <a:effectLst/>
                <a:latin typeface="Calibri" panose="020F0502020204030204" pitchFamily="34" charset="0"/>
                <a:ea typeface="Calibri" panose="020F0502020204030204" pitchFamily="34" charset="0"/>
                <a:cs typeface="Times New Roman" panose="02020603050405020304" pitchFamily="18" charset="0"/>
              </a:rPr>
              <a:t>s.m</a:t>
            </a:r>
            <a:r>
              <a:rPr lang="pl-PL" sz="1300" kern="100" dirty="0">
                <a:effectLst/>
                <a:latin typeface="Calibri" panose="020F0502020204030204" pitchFamily="34" charset="0"/>
                <a:ea typeface="Calibri" panose="020F0502020204030204" pitchFamily="34" charset="0"/>
                <a:cs typeface="Times New Roman" panose="02020603050405020304" pitchFamily="18" charset="0"/>
              </a:rPr>
              <a:t>. Obliczeniowy czas fermentacji osadów ściekowych w </a:t>
            </a:r>
            <a:r>
              <a:rPr lang="pl-PL" sz="1300" kern="100" dirty="0" err="1">
                <a:effectLst/>
                <a:latin typeface="Calibri" panose="020F0502020204030204" pitchFamily="34" charset="0"/>
                <a:ea typeface="Calibri" panose="020F0502020204030204" pitchFamily="34" charset="0"/>
                <a:cs typeface="Times New Roman" panose="02020603050405020304" pitchFamily="18" charset="0"/>
              </a:rPr>
              <a:t>fermentatorze</a:t>
            </a:r>
            <a:r>
              <a:rPr lang="pl-PL" sz="1300" kern="100" dirty="0">
                <a:effectLst/>
                <a:latin typeface="Calibri" panose="020F0502020204030204" pitchFamily="34" charset="0"/>
                <a:ea typeface="Calibri" panose="020F0502020204030204" pitchFamily="34" charset="0"/>
                <a:cs typeface="Times New Roman" panose="02020603050405020304" pitchFamily="18" charset="0"/>
              </a:rPr>
              <a:t> wynosi  21 do 30 dni</a:t>
            </a:r>
            <a:r>
              <a:rPr lang="pl-PL" sz="1300" kern="100" dirty="0">
                <a:latin typeface="Calibri" panose="020F0502020204030204" pitchFamily="34" charset="0"/>
                <a:ea typeface="Calibri" panose="020F0502020204030204" pitchFamily="34" charset="0"/>
                <a:cs typeface="Times New Roman" panose="02020603050405020304" pitchFamily="18" charset="0"/>
              </a:rPr>
              <a:t>.</a:t>
            </a:r>
            <a:endParaRPr lang="pl-PL" sz="1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872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D3468C-EB48-E909-08B1-8D752EA3F53A}"/>
              </a:ext>
            </a:extLst>
          </p:cNvPr>
          <p:cNvSpPr>
            <a:spLocks noGrp="1"/>
          </p:cNvSpPr>
          <p:nvPr>
            <p:ph type="title"/>
          </p:nvPr>
        </p:nvSpPr>
        <p:spPr>
          <a:xfrm>
            <a:off x="838201" y="355185"/>
            <a:ext cx="10373138" cy="1325563"/>
          </a:xfrm>
        </p:spPr>
        <p:txBody>
          <a:bodyPr>
            <a:normAutofit/>
          </a:bodyPr>
          <a:lstStyle/>
          <a:p>
            <a:pPr algn="ctr"/>
            <a:r>
              <a:rPr lang="pl-PL" sz="4000" b="1" dirty="0">
                <a:latin typeface="Calibri" panose="020F0502020204030204" pitchFamily="34" charset="0"/>
                <a:cs typeface="Calibri" panose="020F0502020204030204" pitchFamily="34" charset="0"/>
              </a:rPr>
              <a:t>OBCIĄŻENIE OCZYSZCZALNI </a:t>
            </a:r>
          </a:p>
        </p:txBody>
      </p:sp>
      <p:sp>
        <p:nvSpPr>
          <p:cNvPr id="3" name="Symbol zastępczy zawartości 2">
            <a:extLst>
              <a:ext uri="{FF2B5EF4-FFF2-40B4-BE49-F238E27FC236}">
                <a16:creationId xmlns:a16="http://schemas.microsoft.com/office/drawing/2014/main" id="{81F4B418-034B-638C-B81F-AA1AA81B3F17}"/>
              </a:ext>
            </a:extLst>
          </p:cNvPr>
          <p:cNvSpPr>
            <a:spLocks noGrp="1"/>
          </p:cNvSpPr>
          <p:nvPr>
            <p:ph idx="1"/>
          </p:nvPr>
        </p:nvSpPr>
        <p:spPr>
          <a:xfrm>
            <a:off x="1047925" y="1786566"/>
            <a:ext cx="10363199" cy="4408027"/>
          </a:xfrm>
        </p:spPr>
        <p:txBody>
          <a:bodyPr>
            <a:normAutofit/>
          </a:bodyPr>
          <a:lstStyle/>
          <a:p>
            <a:pPr marL="0" indent="0" algn="ctr">
              <a:buNone/>
            </a:pPr>
            <a:endParaRPr lang="pl-PL" sz="3200" dirty="0"/>
          </a:p>
          <a:p>
            <a:pPr marL="0" indent="0" algn="ctr">
              <a:buNone/>
            </a:pPr>
            <a:r>
              <a:rPr lang="pl-PL" sz="3200" dirty="0">
                <a:latin typeface="Calibri" panose="020F0502020204030204" pitchFamily="34" charset="0"/>
                <a:cs typeface="Calibri" panose="020F0502020204030204" pitchFamily="34" charset="0"/>
              </a:rPr>
              <a:t>Obciążenie oczyszczalni ładunkiem BZT </a:t>
            </a:r>
            <a:r>
              <a:rPr lang="pl-PL" sz="3200" baseline="-25000" dirty="0">
                <a:latin typeface="Calibri" panose="020F0502020204030204" pitchFamily="34" charset="0"/>
                <a:cs typeface="Calibri" panose="020F0502020204030204" pitchFamily="34" charset="0"/>
              </a:rPr>
              <a:t>5</a:t>
            </a:r>
            <a:r>
              <a:rPr lang="pl-PL" sz="3200" dirty="0">
                <a:latin typeface="Calibri" panose="020F0502020204030204" pitchFamily="34" charset="0"/>
                <a:cs typeface="Calibri" panose="020F0502020204030204" pitchFamily="34" charset="0"/>
              </a:rPr>
              <a:t> </a:t>
            </a:r>
          </a:p>
          <a:p>
            <a:pPr marL="0" indent="0" algn="ctr">
              <a:buNone/>
            </a:pPr>
            <a:r>
              <a:rPr lang="pl-PL" sz="3200" dirty="0">
                <a:latin typeface="Calibri" panose="020F0502020204030204" pitchFamily="34" charset="0"/>
                <a:cs typeface="Calibri" panose="020F0502020204030204" pitchFamily="34" charset="0"/>
              </a:rPr>
              <a:t>wyrażone równoważną liczba mieszkańców (RLM) wynosi </a:t>
            </a:r>
          </a:p>
          <a:p>
            <a:pPr marL="0" indent="0" algn="ctr">
              <a:buNone/>
            </a:pPr>
            <a:r>
              <a:rPr lang="pl-PL" sz="3200" b="1" dirty="0">
                <a:latin typeface="Calibri" panose="020F0502020204030204" pitchFamily="34" charset="0"/>
                <a:cs typeface="Calibri" panose="020F0502020204030204" pitchFamily="34" charset="0"/>
              </a:rPr>
              <a:t>RLM = 52 420 </a:t>
            </a:r>
          </a:p>
          <a:p>
            <a:pPr marL="0" indent="0" algn="ctr">
              <a:buNone/>
            </a:pPr>
            <a:r>
              <a:rPr lang="pl-PL" sz="3200" dirty="0">
                <a:latin typeface="Calibri" panose="020F0502020204030204" pitchFamily="34" charset="0"/>
                <a:cs typeface="Calibri" panose="020F0502020204030204" pitchFamily="34" charset="0"/>
              </a:rPr>
              <a:t>(stali mieszkańcy aglomeracji RLM= 4 409, osoby czasowo przebywające w aglomeracji RLM = 48 011)</a:t>
            </a:r>
          </a:p>
        </p:txBody>
      </p:sp>
      <p:sp>
        <p:nvSpPr>
          <p:cNvPr id="4" name="pole tekstowe 3">
            <a:extLst>
              <a:ext uri="{FF2B5EF4-FFF2-40B4-BE49-F238E27FC236}">
                <a16:creationId xmlns:a16="http://schemas.microsoft.com/office/drawing/2014/main" id="{EDBA5C6C-032F-5128-139C-82674A65FED1}"/>
              </a:ext>
            </a:extLst>
          </p:cNvPr>
          <p:cNvSpPr txBox="1"/>
          <p:nvPr/>
        </p:nvSpPr>
        <p:spPr>
          <a:xfrm>
            <a:off x="961937" y="6371177"/>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1938223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ED2ECB0B-59F9-B09D-B942-D388D5F772D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a:solidFill>
            <a:schemeClr val="bg1"/>
          </a:solidFill>
        </p:spPr>
      </p:pic>
      <p:sp>
        <p:nvSpPr>
          <p:cNvPr id="2" name="pole tekstowe 1">
            <a:extLst>
              <a:ext uri="{FF2B5EF4-FFF2-40B4-BE49-F238E27FC236}">
                <a16:creationId xmlns:a16="http://schemas.microsoft.com/office/drawing/2014/main" id="{8EE8F9F7-0BF4-779D-24D0-1F47D2A97093}"/>
              </a:ext>
            </a:extLst>
          </p:cNvPr>
          <p:cNvSpPr txBox="1"/>
          <p:nvPr/>
        </p:nvSpPr>
        <p:spPr>
          <a:xfrm>
            <a:off x="845088" y="5046217"/>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Pochodnia awaryjnego spalania nadwyżki biogazu</a:t>
            </a:r>
            <a:endParaRPr lang="pl-PL" b="1" dirty="0">
              <a:solidFill>
                <a:schemeClr val="bg1"/>
              </a:solidFill>
            </a:endParaRPr>
          </a:p>
        </p:txBody>
      </p:sp>
      <p:sp>
        <p:nvSpPr>
          <p:cNvPr id="3" name="Symbol zastępczy tekstu 8">
            <a:extLst>
              <a:ext uri="{FF2B5EF4-FFF2-40B4-BE49-F238E27FC236}">
                <a16:creationId xmlns:a16="http://schemas.microsoft.com/office/drawing/2014/main" id="{4A0F37BE-0960-3551-A524-5A8CA762957D}"/>
              </a:ext>
            </a:extLst>
          </p:cNvPr>
          <p:cNvSpPr txBox="1">
            <a:spLocks/>
          </p:cNvSpPr>
          <p:nvPr/>
        </p:nvSpPr>
        <p:spPr>
          <a:xfrm>
            <a:off x="1048638" y="5671828"/>
            <a:ext cx="10094724" cy="738901"/>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latin typeface="Calibri" panose="020F0502020204030204" pitchFamily="34" charset="0"/>
                <a:ea typeface="Calibri" panose="020F0502020204030204" pitchFamily="34" charset="0"/>
                <a:cs typeface="Times New Roman" panose="02020603050405020304" pitchFamily="18" charset="0"/>
              </a:rPr>
              <a:t>Jest</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urządzeniem przeznaczonym do w pełni automatycznego i samoczynnego spalania nadmiaru biogazu niewykorzystanego w instalacji  biogazowni w wersji z ukrytym płomieniem.</a:t>
            </a:r>
          </a:p>
        </p:txBody>
      </p:sp>
    </p:spTree>
    <p:extLst>
      <p:ext uri="{BB962C8B-B14F-4D97-AF65-F5344CB8AC3E}">
        <p14:creationId xmlns:p14="http://schemas.microsoft.com/office/powerpoint/2010/main" val="2336711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D141E0A-C4C4-FF17-359F-7271CED34044}"/>
              </a:ext>
            </a:extLst>
          </p:cNvPr>
          <p:cNvSpPr txBox="1">
            <a:spLocks/>
          </p:cNvSpPr>
          <p:nvPr/>
        </p:nvSpPr>
        <p:spPr>
          <a:xfrm>
            <a:off x="695587" y="1414564"/>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dirty="0"/>
          </a:p>
          <a:p>
            <a:pPr marL="0" indent="0" algn="ctr">
              <a:buFont typeface="Arial" panose="020B0604020202020204" pitchFamily="34" charset="0"/>
              <a:buNone/>
            </a:pPr>
            <a:endParaRPr lang="pl-PL" b="1" dirty="0"/>
          </a:p>
          <a:p>
            <a:pPr marL="0" indent="0" algn="ctr">
              <a:buFont typeface="Arial" panose="020B0604020202020204" pitchFamily="34" charset="0"/>
              <a:buNone/>
            </a:pPr>
            <a:r>
              <a:rPr lang="pl-PL" b="1" u="sng" dirty="0">
                <a:latin typeface="Calibri" panose="020F0502020204030204" pitchFamily="34" charset="0"/>
                <a:cs typeface="Calibri" panose="020F0502020204030204" pitchFamily="34" charset="0"/>
              </a:rPr>
              <a:t>REALIZACJA INWESTYCJI</a:t>
            </a:r>
          </a:p>
          <a:p>
            <a:pPr marL="0" indent="0" algn="ctr">
              <a:buFont typeface="Arial" panose="020B0604020202020204" pitchFamily="34" charset="0"/>
              <a:buNone/>
            </a:pPr>
            <a:endParaRPr lang="pl-PL" b="1"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pl-PL" b="1" dirty="0">
                <a:latin typeface="Calibri" panose="020F0502020204030204" pitchFamily="34" charset="0"/>
                <a:cs typeface="Calibri" panose="020F0502020204030204" pitchFamily="34" charset="0"/>
              </a:rPr>
              <a:t>MODERNIZACJA STACJI ODWADNIANIA OSADÓW</a:t>
            </a:r>
          </a:p>
        </p:txBody>
      </p:sp>
      <p:pic>
        <p:nvPicPr>
          <p:cNvPr id="2" name="Obraz 1">
            <a:extLst>
              <a:ext uri="{FF2B5EF4-FFF2-40B4-BE49-F238E27FC236}">
                <a16:creationId xmlns:a16="http://schemas.microsoft.com/office/drawing/2014/main" id="{9793C9EC-CF3F-D7B9-9FFE-D8038AC9CADC}"/>
              </a:ext>
            </a:extLst>
          </p:cNvPr>
          <p:cNvPicPr>
            <a:picLocks noChangeAspect="1"/>
          </p:cNvPicPr>
          <p:nvPr/>
        </p:nvPicPr>
        <p:blipFill>
          <a:blip r:embed="rId2"/>
          <a:stretch>
            <a:fillRect/>
          </a:stretch>
        </p:blipFill>
        <p:spPr>
          <a:xfrm>
            <a:off x="1631725" y="249232"/>
            <a:ext cx="9169179" cy="1426588"/>
          </a:xfrm>
          <a:prstGeom prst="rect">
            <a:avLst/>
          </a:prstGeom>
        </p:spPr>
      </p:pic>
      <p:sp>
        <p:nvSpPr>
          <p:cNvPr id="4" name="pole tekstowe 3">
            <a:extLst>
              <a:ext uri="{FF2B5EF4-FFF2-40B4-BE49-F238E27FC236}">
                <a16:creationId xmlns:a16="http://schemas.microsoft.com/office/drawing/2014/main" id="{41BF256C-E205-21F8-62BB-4B4A9F1FC51D}"/>
              </a:ext>
            </a:extLst>
          </p:cNvPr>
          <p:cNvSpPr txBox="1"/>
          <p:nvPr/>
        </p:nvSpPr>
        <p:spPr>
          <a:xfrm>
            <a:off x="974342" y="6376968"/>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189262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C0F00330-E914-5015-D957-00AB827EF8A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4167" r="53846" b="14167"/>
          <a:stretch/>
        </p:blipFill>
        <p:spPr>
          <a:xfrm>
            <a:off x="0" y="4271"/>
            <a:ext cx="6444011" cy="4910805"/>
          </a:xfrm>
          <a:solidFill>
            <a:schemeClr val="bg1"/>
          </a:solidFill>
        </p:spPr>
      </p:pic>
      <p:sp>
        <p:nvSpPr>
          <p:cNvPr id="2" name="pole tekstowe 1">
            <a:extLst>
              <a:ext uri="{FF2B5EF4-FFF2-40B4-BE49-F238E27FC236}">
                <a16:creationId xmlns:a16="http://schemas.microsoft.com/office/drawing/2014/main" id="{039BA5A7-93E8-E20A-BB70-404228F0DEF0}"/>
              </a:ext>
            </a:extLst>
          </p:cNvPr>
          <p:cNvSpPr txBox="1"/>
          <p:nvPr/>
        </p:nvSpPr>
        <p:spPr>
          <a:xfrm>
            <a:off x="845088" y="5046217"/>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Budynek odwadniania osadu</a:t>
            </a:r>
            <a:endParaRPr lang="pl-PL" b="1" dirty="0">
              <a:solidFill>
                <a:schemeClr val="bg1"/>
              </a:solidFill>
            </a:endParaRPr>
          </a:p>
        </p:txBody>
      </p:sp>
      <p:sp>
        <p:nvSpPr>
          <p:cNvPr id="3" name="Symbol zastępczy tekstu 8">
            <a:extLst>
              <a:ext uri="{FF2B5EF4-FFF2-40B4-BE49-F238E27FC236}">
                <a16:creationId xmlns:a16="http://schemas.microsoft.com/office/drawing/2014/main" id="{1BEDCA2B-54C4-ACF8-CE1A-A283FBE8305B}"/>
              </a:ext>
            </a:extLst>
          </p:cNvPr>
          <p:cNvSpPr txBox="1">
            <a:spLocks/>
          </p:cNvSpPr>
          <p:nvPr/>
        </p:nvSpPr>
        <p:spPr>
          <a:xfrm>
            <a:off x="972583" y="5637124"/>
            <a:ext cx="10094724" cy="904353"/>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Stacja mechanicznego odwadniania osadu przefermentowanego została zaprojektowana w oparciu o wirówkę dekantacyjną. Odwadnianie mechaniczne osadu przefermentowanego z 4 % s. m. do ok. 21 %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s.m</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realizowane (wspomagane) jest przy zastosowaniu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polielektrolitu</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w formie proszku lub emulsji. </a:t>
            </a:r>
            <a:endParaRPr lang="pl-PL" sz="1600" dirty="0"/>
          </a:p>
        </p:txBody>
      </p:sp>
      <p:pic>
        <p:nvPicPr>
          <p:cNvPr id="9" name="Obraz 8">
            <a:extLst>
              <a:ext uri="{FF2B5EF4-FFF2-40B4-BE49-F238E27FC236}">
                <a16:creationId xmlns:a16="http://schemas.microsoft.com/office/drawing/2014/main" id="{429E6C7D-C6E7-7FD2-5ABC-85321F3F2E16}"/>
              </a:ext>
            </a:extLst>
          </p:cNvPr>
          <p:cNvPicPr>
            <a:picLocks noChangeAspect="1"/>
          </p:cNvPicPr>
          <p:nvPr/>
        </p:nvPicPr>
        <p:blipFill rotWithShape="1">
          <a:blip r:embed="rId2">
            <a:extLst>
              <a:ext uri="{28A0092B-C50C-407E-A947-70E740481C1C}">
                <a14:useLocalDpi xmlns:a14="http://schemas.microsoft.com/office/drawing/2010/main" val="0"/>
              </a:ext>
            </a:extLst>
          </a:blip>
          <a:srcRect l="53846" b="8132"/>
          <a:stretch/>
        </p:blipFill>
        <p:spPr>
          <a:xfrm>
            <a:off x="6444011" y="1"/>
            <a:ext cx="5747989" cy="4915076"/>
          </a:xfrm>
          <a:prstGeom prst="rect">
            <a:avLst/>
          </a:prstGeom>
        </p:spPr>
      </p:pic>
    </p:spTree>
    <p:extLst>
      <p:ext uri="{BB962C8B-B14F-4D97-AF65-F5344CB8AC3E}">
        <p14:creationId xmlns:p14="http://schemas.microsoft.com/office/powerpoint/2010/main" val="1699642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7C8AFA3D-31F9-5253-8CE2-E8539133E04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419" r="53269" b="16488"/>
          <a:stretch/>
        </p:blipFill>
        <p:spPr>
          <a:xfrm>
            <a:off x="1174412" y="38814"/>
            <a:ext cx="5899627" cy="4745635"/>
          </a:xfrm>
          <a:effectLst>
            <a:outerShdw blurRad="50800" dist="50800" dir="5400000" algn="ctr" rotWithShape="0">
              <a:schemeClr val="bg1"/>
            </a:outerShdw>
          </a:effectLst>
        </p:spPr>
      </p:pic>
      <p:sp>
        <p:nvSpPr>
          <p:cNvPr id="3" name="pole tekstowe 2">
            <a:extLst>
              <a:ext uri="{FF2B5EF4-FFF2-40B4-BE49-F238E27FC236}">
                <a16:creationId xmlns:a16="http://schemas.microsoft.com/office/drawing/2014/main" id="{8AD347CB-DD61-F470-6E45-EF1823F0363D}"/>
              </a:ext>
            </a:extLst>
          </p:cNvPr>
          <p:cNvSpPr txBox="1"/>
          <p:nvPr/>
        </p:nvSpPr>
        <p:spPr>
          <a:xfrm>
            <a:off x="845088" y="5046217"/>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Budynek odwadniania osadu</a:t>
            </a:r>
            <a:endParaRPr lang="pl-PL" b="1" dirty="0">
              <a:solidFill>
                <a:schemeClr val="bg1"/>
              </a:solidFill>
            </a:endParaRPr>
          </a:p>
        </p:txBody>
      </p:sp>
      <p:sp>
        <p:nvSpPr>
          <p:cNvPr id="4" name="Symbol zastępczy tekstu 8">
            <a:extLst>
              <a:ext uri="{FF2B5EF4-FFF2-40B4-BE49-F238E27FC236}">
                <a16:creationId xmlns:a16="http://schemas.microsoft.com/office/drawing/2014/main" id="{6DE54D75-B3CA-4F27-F4C4-DB768282D4EA}"/>
              </a:ext>
            </a:extLst>
          </p:cNvPr>
          <p:cNvSpPr txBox="1">
            <a:spLocks/>
          </p:cNvSpPr>
          <p:nvPr/>
        </p:nvSpPr>
        <p:spPr>
          <a:xfrm>
            <a:off x="1048638" y="5677317"/>
            <a:ext cx="10094724" cy="974691"/>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W skład kompletnej stacji wchodzą pompy ślimakowe, przepływomierze, szafa zasilająco – sterująca; orurowanie, okablowanie, 3-komorowa stacja przygotowania i dozowania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polielektrolitu</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oraz taśma przenoszącą osad do boksu magazynowego. Następnie osad przewożony jest na kompostownie i umieszczany na pryzmach.</a:t>
            </a:r>
            <a:endParaRPr lang="pl-PL" sz="1600" dirty="0"/>
          </a:p>
        </p:txBody>
      </p:sp>
      <p:pic>
        <p:nvPicPr>
          <p:cNvPr id="9" name="Obraz 8">
            <a:extLst>
              <a:ext uri="{FF2B5EF4-FFF2-40B4-BE49-F238E27FC236}">
                <a16:creationId xmlns:a16="http://schemas.microsoft.com/office/drawing/2014/main" id="{5853D949-2867-B1F0-AD17-AAD332C19CCA}"/>
              </a:ext>
            </a:extLst>
          </p:cNvPr>
          <p:cNvPicPr>
            <a:picLocks noChangeAspect="1"/>
          </p:cNvPicPr>
          <p:nvPr/>
        </p:nvPicPr>
        <p:blipFill rotWithShape="1">
          <a:blip r:embed="rId2">
            <a:extLst>
              <a:ext uri="{28A0092B-C50C-407E-A947-70E740481C1C}">
                <a14:useLocalDpi xmlns:a14="http://schemas.microsoft.com/office/drawing/2010/main" val="0"/>
              </a:ext>
            </a:extLst>
          </a:blip>
          <a:srcRect l="55055" b="9890"/>
          <a:stretch/>
        </p:blipFill>
        <p:spPr>
          <a:xfrm>
            <a:off x="6114854" y="-31985"/>
            <a:ext cx="6095999" cy="4935581"/>
          </a:xfrm>
          <a:prstGeom prst="rect">
            <a:avLst/>
          </a:prstGeom>
        </p:spPr>
      </p:pic>
      <p:pic>
        <p:nvPicPr>
          <p:cNvPr id="15" name="Obraz 14">
            <a:extLst>
              <a:ext uri="{FF2B5EF4-FFF2-40B4-BE49-F238E27FC236}">
                <a16:creationId xmlns:a16="http://schemas.microsoft.com/office/drawing/2014/main" id="{17E22605-6A6F-D2E4-A3DC-8D80C7E35A26}"/>
              </a:ext>
            </a:extLst>
          </p:cNvPr>
          <p:cNvPicPr>
            <a:picLocks noChangeAspect="1"/>
          </p:cNvPicPr>
          <p:nvPr/>
        </p:nvPicPr>
        <p:blipFill rotWithShape="1">
          <a:blip r:embed="rId2">
            <a:extLst>
              <a:ext uri="{28A0092B-C50C-407E-A947-70E740481C1C}">
                <a14:useLocalDpi xmlns:a14="http://schemas.microsoft.com/office/drawing/2010/main" val="0"/>
              </a:ext>
            </a:extLst>
          </a:blip>
          <a:srcRect r="53434" b="10623"/>
          <a:stretch/>
        </p:blipFill>
        <p:spPr>
          <a:xfrm>
            <a:off x="1" y="0"/>
            <a:ext cx="6114854" cy="4903596"/>
          </a:xfrm>
          <a:prstGeom prst="rect">
            <a:avLst/>
          </a:prstGeom>
        </p:spPr>
      </p:pic>
    </p:spTree>
    <p:extLst>
      <p:ext uri="{BB962C8B-B14F-4D97-AF65-F5344CB8AC3E}">
        <p14:creationId xmlns:p14="http://schemas.microsoft.com/office/powerpoint/2010/main" val="1669437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0BE38FF6-82CF-A93A-01CB-D918D4183E4A}"/>
              </a:ext>
            </a:extLst>
          </p:cNvPr>
          <p:cNvSpPr txBox="1">
            <a:spLocks/>
          </p:cNvSpPr>
          <p:nvPr/>
        </p:nvSpPr>
        <p:spPr>
          <a:xfrm>
            <a:off x="695587" y="1414564"/>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dirty="0"/>
          </a:p>
          <a:p>
            <a:pPr marL="0" indent="0" algn="ctr">
              <a:buFont typeface="Arial" panose="020B0604020202020204" pitchFamily="34" charset="0"/>
              <a:buNone/>
            </a:pPr>
            <a:endParaRPr lang="pl-PL" b="1" dirty="0"/>
          </a:p>
          <a:p>
            <a:pPr marL="0" indent="0" algn="ctr">
              <a:buFont typeface="Arial" panose="020B0604020202020204" pitchFamily="34" charset="0"/>
              <a:buNone/>
            </a:pPr>
            <a:r>
              <a:rPr lang="pl-PL" b="1" u="sng" dirty="0">
                <a:latin typeface="Calibri" panose="020F0502020204030204" pitchFamily="34" charset="0"/>
                <a:cs typeface="Calibri" panose="020F0502020204030204" pitchFamily="34" charset="0"/>
              </a:rPr>
              <a:t>REALIZACJA INWESTYCJI</a:t>
            </a:r>
          </a:p>
          <a:p>
            <a:pPr marL="0" indent="0" algn="ctr">
              <a:buFont typeface="Arial" panose="020B0604020202020204" pitchFamily="34" charset="0"/>
              <a:buNone/>
            </a:pPr>
            <a:endParaRPr lang="pl-PL" b="1"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pl-PL" b="1" dirty="0">
                <a:latin typeface="Calibri" panose="020F0502020204030204" pitchFamily="34" charset="0"/>
                <a:cs typeface="Calibri" panose="020F0502020204030204" pitchFamily="34" charset="0"/>
              </a:rPr>
              <a:t>BUDOWA STACJI MECHANICZNEGO ZAGĘSZCZANIA OSADÓW </a:t>
            </a:r>
          </a:p>
        </p:txBody>
      </p:sp>
      <p:pic>
        <p:nvPicPr>
          <p:cNvPr id="3" name="Obraz 2">
            <a:extLst>
              <a:ext uri="{FF2B5EF4-FFF2-40B4-BE49-F238E27FC236}">
                <a16:creationId xmlns:a16="http://schemas.microsoft.com/office/drawing/2014/main" id="{468BEB92-D894-384E-F40B-7F56F1490348}"/>
              </a:ext>
            </a:extLst>
          </p:cNvPr>
          <p:cNvPicPr>
            <a:picLocks noChangeAspect="1"/>
          </p:cNvPicPr>
          <p:nvPr/>
        </p:nvPicPr>
        <p:blipFill>
          <a:blip r:embed="rId2"/>
          <a:stretch>
            <a:fillRect/>
          </a:stretch>
        </p:blipFill>
        <p:spPr>
          <a:xfrm>
            <a:off x="1511410" y="270520"/>
            <a:ext cx="9169179" cy="1426588"/>
          </a:xfrm>
          <a:prstGeom prst="rect">
            <a:avLst/>
          </a:prstGeom>
        </p:spPr>
      </p:pic>
      <p:sp>
        <p:nvSpPr>
          <p:cNvPr id="4" name="pole tekstowe 3">
            <a:extLst>
              <a:ext uri="{FF2B5EF4-FFF2-40B4-BE49-F238E27FC236}">
                <a16:creationId xmlns:a16="http://schemas.microsoft.com/office/drawing/2014/main" id="{1C0227F9-5F64-1627-FA5F-D6B649A546F6}"/>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347584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470B66C5-B4D8-C990-AF8F-6892DACC42F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4167" r="53269" b="8181"/>
          <a:stretch/>
        </p:blipFill>
        <p:spPr>
          <a:xfrm>
            <a:off x="16" y="0"/>
            <a:ext cx="6095984" cy="4943789"/>
          </a:xfrm>
        </p:spPr>
      </p:pic>
      <p:sp>
        <p:nvSpPr>
          <p:cNvPr id="2" name="pole tekstowe 1">
            <a:extLst>
              <a:ext uri="{FF2B5EF4-FFF2-40B4-BE49-F238E27FC236}">
                <a16:creationId xmlns:a16="http://schemas.microsoft.com/office/drawing/2014/main" id="{1F6D9A31-CB72-646A-BC6D-8C46EE6179BE}"/>
              </a:ext>
            </a:extLst>
          </p:cNvPr>
          <p:cNvSpPr txBox="1"/>
          <p:nvPr/>
        </p:nvSpPr>
        <p:spPr>
          <a:xfrm>
            <a:off x="845088" y="5046217"/>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Stacja mechanicznego zagęszczania osadu</a:t>
            </a:r>
            <a:endParaRPr lang="pl-PL" b="1" dirty="0">
              <a:solidFill>
                <a:schemeClr val="bg1"/>
              </a:solidFill>
            </a:endParaRPr>
          </a:p>
        </p:txBody>
      </p:sp>
      <p:sp>
        <p:nvSpPr>
          <p:cNvPr id="3" name="Symbol zastępczy tekstu 8">
            <a:extLst>
              <a:ext uri="{FF2B5EF4-FFF2-40B4-BE49-F238E27FC236}">
                <a16:creationId xmlns:a16="http://schemas.microsoft.com/office/drawing/2014/main" id="{609732CB-AD40-ABB8-653E-EC5033503093}"/>
              </a:ext>
            </a:extLst>
          </p:cNvPr>
          <p:cNvSpPr txBox="1">
            <a:spLocks/>
          </p:cNvSpPr>
          <p:nvPr/>
        </p:nvSpPr>
        <p:spPr>
          <a:xfrm>
            <a:off x="1048638" y="5677317"/>
            <a:ext cx="10094724" cy="974691"/>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r>
              <a:rPr lang="pl-PL" sz="1600" kern="100" dirty="0">
                <a:effectLst/>
                <a:latin typeface="Calibri" panose="020F0502020204030204" pitchFamily="34" charset="0"/>
                <a:ea typeface="Calibri" panose="020F0502020204030204" pitchFamily="34" charset="0"/>
                <a:cs typeface="Times New Roman" panose="02020603050405020304" pitchFamily="18" charset="0"/>
              </a:rPr>
              <a:t>Stacja mechanicznego zagęszczania osadu nadmiernego i pompownia osadu zagęszczonego. </a:t>
            </a:r>
          </a:p>
        </p:txBody>
      </p:sp>
      <p:pic>
        <p:nvPicPr>
          <p:cNvPr id="11" name="Obraz 10">
            <a:extLst>
              <a:ext uri="{FF2B5EF4-FFF2-40B4-BE49-F238E27FC236}">
                <a16:creationId xmlns:a16="http://schemas.microsoft.com/office/drawing/2014/main" id="{34A07913-17F6-A85E-9905-29D5FDAEE966}"/>
              </a:ext>
            </a:extLst>
          </p:cNvPr>
          <p:cNvPicPr>
            <a:picLocks noChangeAspect="1"/>
          </p:cNvPicPr>
          <p:nvPr/>
        </p:nvPicPr>
        <p:blipFill rotWithShape="1">
          <a:blip r:embed="rId2">
            <a:extLst>
              <a:ext uri="{28A0092B-C50C-407E-A947-70E740481C1C}">
                <a14:useLocalDpi xmlns:a14="http://schemas.microsoft.com/office/drawing/2010/main" val="0"/>
              </a:ext>
            </a:extLst>
          </a:blip>
          <a:srcRect l="52500" b="8334"/>
          <a:stretch/>
        </p:blipFill>
        <p:spPr>
          <a:xfrm>
            <a:off x="6096000" y="1"/>
            <a:ext cx="6096000" cy="4943788"/>
          </a:xfrm>
          <a:prstGeom prst="rect">
            <a:avLst/>
          </a:prstGeom>
        </p:spPr>
      </p:pic>
    </p:spTree>
    <p:extLst>
      <p:ext uri="{BB962C8B-B14F-4D97-AF65-F5344CB8AC3E}">
        <p14:creationId xmlns:p14="http://schemas.microsoft.com/office/powerpoint/2010/main" val="2880079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64851710-ACE8-D86E-E49B-38A20724B99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4167" r="53022" b="14167"/>
          <a:stretch/>
        </p:blipFill>
        <p:spPr>
          <a:xfrm>
            <a:off x="15" y="0"/>
            <a:ext cx="6095985" cy="4915076"/>
          </a:xfrm>
        </p:spPr>
      </p:pic>
      <p:sp>
        <p:nvSpPr>
          <p:cNvPr id="2" name="pole tekstowe 1">
            <a:extLst>
              <a:ext uri="{FF2B5EF4-FFF2-40B4-BE49-F238E27FC236}">
                <a16:creationId xmlns:a16="http://schemas.microsoft.com/office/drawing/2014/main" id="{2A026A13-5124-7F94-00DB-A584510B8E6E}"/>
              </a:ext>
            </a:extLst>
          </p:cNvPr>
          <p:cNvSpPr txBox="1"/>
          <p:nvPr/>
        </p:nvSpPr>
        <p:spPr>
          <a:xfrm>
            <a:off x="845088" y="5046217"/>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Stacja mechanicznego zagęszczania osadu</a:t>
            </a:r>
            <a:endParaRPr lang="pl-PL" b="1" dirty="0">
              <a:solidFill>
                <a:schemeClr val="bg1"/>
              </a:solidFill>
            </a:endParaRPr>
          </a:p>
        </p:txBody>
      </p:sp>
      <p:sp>
        <p:nvSpPr>
          <p:cNvPr id="3" name="Symbol zastępczy tekstu 8">
            <a:extLst>
              <a:ext uri="{FF2B5EF4-FFF2-40B4-BE49-F238E27FC236}">
                <a16:creationId xmlns:a16="http://schemas.microsoft.com/office/drawing/2014/main" id="{DC13FFB0-C4C3-0E26-98D5-69F0BF380080}"/>
              </a:ext>
            </a:extLst>
          </p:cNvPr>
          <p:cNvSpPr txBox="1">
            <a:spLocks/>
          </p:cNvSpPr>
          <p:nvPr/>
        </p:nvSpPr>
        <p:spPr>
          <a:xfrm>
            <a:off x="1066930" y="5627077"/>
            <a:ext cx="10058140" cy="1311310"/>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W kontenerze stacji umieszone są urządzenia: zagęszczacz bębnowy firmy Alfa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laval</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(od poziomu 0,8 % suchej masy do 4-6 % suchej masy przy zastosowaniu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polielektrolitu</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w postaci emulsji lub proszku), reaktor flokulacyjny do dokładnego wymieszania osadu z polimerem, stacja dozowania polimeru, pompa podawania polimeru, przepływomierz elektromagnetyczny polimeru, przepływomierz elektromagnetyczny osadu zagęszczonego, macerator sitowo- nożowy.</a:t>
            </a:r>
          </a:p>
        </p:txBody>
      </p:sp>
      <p:pic>
        <p:nvPicPr>
          <p:cNvPr id="9" name="Obraz 8">
            <a:extLst>
              <a:ext uri="{FF2B5EF4-FFF2-40B4-BE49-F238E27FC236}">
                <a16:creationId xmlns:a16="http://schemas.microsoft.com/office/drawing/2014/main" id="{59307C74-030C-A6C8-6C1A-CB7B8AD5DB56}"/>
              </a:ext>
            </a:extLst>
          </p:cNvPr>
          <p:cNvPicPr>
            <a:picLocks noChangeAspect="1"/>
          </p:cNvPicPr>
          <p:nvPr/>
        </p:nvPicPr>
        <p:blipFill rotWithShape="1">
          <a:blip r:embed="rId2">
            <a:extLst>
              <a:ext uri="{28A0092B-C50C-407E-A947-70E740481C1C}">
                <a14:useLocalDpi xmlns:a14="http://schemas.microsoft.com/office/drawing/2010/main" val="0"/>
              </a:ext>
            </a:extLst>
          </a:blip>
          <a:srcRect l="53022" b="7839"/>
          <a:stretch/>
        </p:blipFill>
        <p:spPr>
          <a:xfrm>
            <a:off x="6096000" y="1"/>
            <a:ext cx="6095985" cy="4915075"/>
          </a:xfrm>
          <a:prstGeom prst="rect">
            <a:avLst/>
          </a:prstGeom>
        </p:spPr>
      </p:pic>
    </p:spTree>
    <p:extLst>
      <p:ext uri="{BB962C8B-B14F-4D97-AF65-F5344CB8AC3E}">
        <p14:creationId xmlns:p14="http://schemas.microsoft.com/office/powerpoint/2010/main" val="2944926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0261A74-9507-F332-CE14-01EF4FCAAB7B}"/>
              </a:ext>
            </a:extLst>
          </p:cNvPr>
          <p:cNvSpPr txBox="1">
            <a:spLocks/>
          </p:cNvSpPr>
          <p:nvPr/>
        </p:nvSpPr>
        <p:spPr>
          <a:xfrm>
            <a:off x="695587" y="1414564"/>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dirty="0"/>
          </a:p>
          <a:p>
            <a:pPr marL="0" indent="0" algn="ctr">
              <a:buFont typeface="Arial" panose="020B0604020202020204" pitchFamily="34" charset="0"/>
              <a:buNone/>
            </a:pPr>
            <a:endParaRPr lang="pl-PL" b="1" dirty="0"/>
          </a:p>
          <a:p>
            <a:pPr marL="0" indent="0" algn="ctr">
              <a:buFont typeface="Arial" panose="020B0604020202020204" pitchFamily="34" charset="0"/>
              <a:buNone/>
            </a:pPr>
            <a:r>
              <a:rPr lang="pl-PL" b="1" u="sng" dirty="0"/>
              <a:t>REALIZACJA INWESTYCJI</a:t>
            </a:r>
          </a:p>
          <a:p>
            <a:pPr marL="0" indent="0" algn="ctr">
              <a:buFont typeface="Arial" panose="020B0604020202020204" pitchFamily="34" charset="0"/>
              <a:buNone/>
            </a:pPr>
            <a:endParaRPr lang="pl-PL" b="1" dirty="0"/>
          </a:p>
          <a:p>
            <a:pPr marL="0" indent="0" algn="ctr">
              <a:buFont typeface="Arial" panose="020B0604020202020204" pitchFamily="34" charset="0"/>
              <a:buNone/>
            </a:pPr>
            <a:r>
              <a:rPr lang="pl-PL" b="1" dirty="0"/>
              <a:t>BUDOWA INSTALACJI FOTOWOLTAICZNEJ </a:t>
            </a:r>
          </a:p>
        </p:txBody>
      </p:sp>
      <p:pic>
        <p:nvPicPr>
          <p:cNvPr id="2" name="Obraz 1">
            <a:extLst>
              <a:ext uri="{FF2B5EF4-FFF2-40B4-BE49-F238E27FC236}">
                <a16:creationId xmlns:a16="http://schemas.microsoft.com/office/drawing/2014/main" id="{894661A8-88CD-33B6-1AAB-6A582FACD9A2}"/>
              </a:ext>
            </a:extLst>
          </p:cNvPr>
          <p:cNvPicPr>
            <a:picLocks noChangeAspect="1"/>
          </p:cNvPicPr>
          <p:nvPr/>
        </p:nvPicPr>
        <p:blipFill>
          <a:blip r:embed="rId2"/>
          <a:stretch>
            <a:fillRect/>
          </a:stretch>
        </p:blipFill>
        <p:spPr>
          <a:xfrm>
            <a:off x="1691884" y="201106"/>
            <a:ext cx="9169179" cy="1426588"/>
          </a:xfrm>
          <a:prstGeom prst="rect">
            <a:avLst/>
          </a:prstGeom>
        </p:spPr>
      </p:pic>
      <p:sp>
        <p:nvSpPr>
          <p:cNvPr id="4" name="pole tekstowe 3">
            <a:extLst>
              <a:ext uri="{FF2B5EF4-FFF2-40B4-BE49-F238E27FC236}">
                <a16:creationId xmlns:a16="http://schemas.microsoft.com/office/drawing/2014/main" id="{B8857CE1-AB25-2A0B-49DB-E789C4542711}"/>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4046166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84DB9B19-3C91-331C-0581-504AC4BDFFAC}"/>
              </a:ext>
            </a:extLst>
          </p:cNvPr>
          <p:cNvPicPr>
            <a:picLocks noChangeAspect="1"/>
          </p:cNvPicPr>
          <p:nvPr/>
        </p:nvPicPr>
        <p:blipFill>
          <a:blip r:embed="rId2"/>
          <a:stretch>
            <a:fillRect/>
          </a:stretch>
        </p:blipFill>
        <p:spPr>
          <a:xfrm>
            <a:off x="2070827" y="0"/>
            <a:ext cx="10121158" cy="5289394"/>
          </a:xfrm>
          <a:prstGeom prst="rect">
            <a:avLst/>
          </a:prstGeom>
        </p:spPr>
      </p:pic>
      <p:pic>
        <p:nvPicPr>
          <p:cNvPr id="6" name="Symbol zastępczy obrazu 5">
            <a:extLst>
              <a:ext uri="{FF2B5EF4-FFF2-40B4-BE49-F238E27FC236}">
                <a16:creationId xmlns:a16="http://schemas.microsoft.com/office/drawing/2014/main" id="{08DC0966-2DB8-D25C-0243-09D8FB741042}"/>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4167" b="14167"/>
          <a:stretch>
            <a:fillRect/>
          </a:stretch>
        </p:blipFill>
        <p:spPr>
          <a:xfrm>
            <a:off x="15" y="0"/>
            <a:ext cx="5907277" cy="2381459"/>
          </a:xfrm>
        </p:spPr>
      </p:pic>
      <p:pic>
        <p:nvPicPr>
          <p:cNvPr id="3" name="Obraz 2">
            <a:extLst>
              <a:ext uri="{FF2B5EF4-FFF2-40B4-BE49-F238E27FC236}">
                <a16:creationId xmlns:a16="http://schemas.microsoft.com/office/drawing/2014/main" id="{5155732D-8E30-0287-0637-BB163BEF5F98}"/>
              </a:ext>
            </a:extLst>
          </p:cNvPr>
          <p:cNvPicPr>
            <a:picLocks noChangeAspect="1"/>
          </p:cNvPicPr>
          <p:nvPr/>
        </p:nvPicPr>
        <p:blipFill>
          <a:blip r:embed="rId4"/>
          <a:stretch>
            <a:fillRect/>
          </a:stretch>
        </p:blipFill>
        <p:spPr>
          <a:xfrm>
            <a:off x="-1" y="2381459"/>
            <a:ext cx="5907277" cy="2907935"/>
          </a:xfrm>
          <a:prstGeom prst="rect">
            <a:avLst/>
          </a:prstGeom>
        </p:spPr>
      </p:pic>
      <p:sp>
        <p:nvSpPr>
          <p:cNvPr id="5" name="pole tekstowe 4">
            <a:extLst>
              <a:ext uri="{FF2B5EF4-FFF2-40B4-BE49-F238E27FC236}">
                <a16:creationId xmlns:a16="http://schemas.microsoft.com/office/drawing/2014/main" id="{84028922-12C8-E8FF-737D-719535F9F21C}"/>
              </a:ext>
            </a:extLst>
          </p:cNvPr>
          <p:cNvSpPr txBox="1"/>
          <p:nvPr/>
        </p:nvSpPr>
        <p:spPr>
          <a:xfrm>
            <a:off x="926650" y="5379829"/>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Instalacja fotowoltaiczna</a:t>
            </a:r>
            <a:endParaRPr lang="pl-PL" b="1" dirty="0">
              <a:solidFill>
                <a:schemeClr val="bg1"/>
              </a:solidFill>
            </a:endParaRPr>
          </a:p>
        </p:txBody>
      </p:sp>
      <p:sp>
        <p:nvSpPr>
          <p:cNvPr id="7" name="Symbol zastępczy tekstu 8">
            <a:extLst>
              <a:ext uri="{FF2B5EF4-FFF2-40B4-BE49-F238E27FC236}">
                <a16:creationId xmlns:a16="http://schemas.microsoft.com/office/drawing/2014/main" id="{9C0A2008-EB17-CC0F-EA28-8612D5BE2FA9}"/>
              </a:ext>
            </a:extLst>
          </p:cNvPr>
          <p:cNvSpPr txBox="1">
            <a:spLocks/>
          </p:cNvSpPr>
          <p:nvPr/>
        </p:nvSpPr>
        <p:spPr>
          <a:xfrm>
            <a:off x="1039368" y="6050612"/>
            <a:ext cx="10113264" cy="721977"/>
          </a:xfrm>
          <a:prstGeom prst="rect">
            <a:avLst/>
          </a:prstGeom>
        </p:spPr>
        <p:txBody>
          <a:bodyPr vert="horz" lIns="91440" tIns="0" rIns="91440" bIns="0" rtlCol="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r>
              <a:rPr lang="pl-PL" sz="1600" kern="100" dirty="0">
                <a:effectLst/>
                <a:latin typeface="Calibri" panose="020F0502020204030204" pitchFamily="34" charset="0"/>
                <a:ea typeface="Calibri" panose="020F0502020204030204" pitchFamily="34" charset="0"/>
                <a:cs typeface="Times New Roman" panose="02020603050405020304" pitchFamily="18" charset="0"/>
              </a:rPr>
              <a:t>Mikro instalacja fotowoltaiczna o mocy do 49,9 KW na dachach trzech budynków Oczyszczalni Ścieków w Łebie.</a:t>
            </a:r>
          </a:p>
          <a:p>
            <a:pPr algn="just"/>
            <a:endParaRPr lang="pl-PL" dirty="0"/>
          </a:p>
        </p:txBody>
      </p:sp>
    </p:spTree>
    <p:extLst>
      <p:ext uri="{BB962C8B-B14F-4D97-AF65-F5344CB8AC3E}">
        <p14:creationId xmlns:p14="http://schemas.microsoft.com/office/powerpoint/2010/main" val="2922200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8B8A9870-8439-B935-9E4A-F6DC0BEA6B05}"/>
              </a:ext>
            </a:extLst>
          </p:cNvPr>
          <p:cNvSpPr txBox="1">
            <a:spLocks/>
          </p:cNvSpPr>
          <p:nvPr/>
        </p:nvSpPr>
        <p:spPr>
          <a:xfrm>
            <a:off x="695587" y="1414564"/>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dirty="0"/>
          </a:p>
          <a:p>
            <a:pPr marL="0" indent="0" algn="ctr">
              <a:buFont typeface="Arial" panose="020B0604020202020204" pitchFamily="34" charset="0"/>
              <a:buNone/>
            </a:pPr>
            <a:endParaRPr lang="pl-PL" b="1" dirty="0"/>
          </a:p>
          <a:p>
            <a:pPr marL="0" indent="0" algn="ctr">
              <a:buFont typeface="Arial" panose="020B0604020202020204" pitchFamily="34" charset="0"/>
              <a:buNone/>
            </a:pPr>
            <a:r>
              <a:rPr lang="pl-PL" b="1" u="sng" dirty="0">
                <a:latin typeface="Calibri" panose="020F0502020204030204" pitchFamily="34" charset="0"/>
                <a:cs typeface="Calibri" panose="020F0502020204030204" pitchFamily="34" charset="0"/>
              </a:rPr>
              <a:t>REALIZACJA INWESTYCJI</a:t>
            </a:r>
          </a:p>
          <a:p>
            <a:pPr marL="0" indent="0" algn="ctr">
              <a:buFont typeface="Arial" panose="020B0604020202020204" pitchFamily="34" charset="0"/>
              <a:buNone/>
            </a:pPr>
            <a:endParaRPr lang="pl-PL" b="1"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pl-PL" b="1" dirty="0">
                <a:latin typeface="Calibri" panose="020F0502020204030204" pitchFamily="34" charset="0"/>
                <a:cs typeface="Calibri" panose="020F0502020204030204" pitchFamily="34" charset="0"/>
              </a:rPr>
              <a:t>BUDOWA DZIAŁU KONTROLI JAKOŚCI PRODUKCJI </a:t>
            </a:r>
          </a:p>
        </p:txBody>
      </p:sp>
      <p:pic>
        <p:nvPicPr>
          <p:cNvPr id="3" name="Obraz 2">
            <a:extLst>
              <a:ext uri="{FF2B5EF4-FFF2-40B4-BE49-F238E27FC236}">
                <a16:creationId xmlns:a16="http://schemas.microsoft.com/office/drawing/2014/main" id="{3CE5C1F4-2697-7483-787D-029BE641AEC0}"/>
              </a:ext>
            </a:extLst>
          </p:cNvPr>
          <p:cNvPicPr>
            <a:picLocks noChangeAspect="1"/>
          </p:cNvPicPr>
          <p:nvPr/>
        </p:nvPicPr>
        <p:blipFill>
          <a:blip r:embed="rId2"/>
          <a:stretch>
            <a:fillRect/>
          </a:stretch>
        </p:blipFill>
        <p:spPr>
          <a:xfrm>
            <a:off x="1667821" y="261264"/>
            <a:ext cx="9169179" cy="1426588"/>
          </a:xfrm>
          <a:prstGeom prst="rect">
            <a:avLst/>
          </a:prstGeom>
        </p:spPr>
      </p:pic>
      <p:sp>
        <p:nvSpPr>
          <p:cNvPr id="4" name="pole tekstowe 3">
            <a:extLst>
              <a:ext uri="{FF2B5EF4-FFF2-40B4-BE49-F238E27FC236}">
                <a16:creationId xmlns:a16="http://schemas.microsoft.com/office/drawing/2014/main" id="{F01620F0-FDB5-C81F-B08C-4EAABE3AAABA}"/>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2963496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D3468C-EB48-E909-08B1-8D752EA3F53A}"/>
              </a:ext>
            </a:extLst>
          </p:cNvPr>
          <p:cNvSpPr>
            <a:spLocks noGrp="1"/>
          </p:cNvSpPr>
          <p:nvPr>
            <p:ph type="title"/>
          </p:nvPr>
        </p:nvSpPr>
        <p:spPr>
          <a:xfrm>
            <a:off x="838201" y="355185"/>
            <a:ext cx="10373138" cy="1325563"/>
          </a:xfrm>
        </p:spPr>
        <p:txBody>
          <a:bodyPr>
            <a:normAutofit/>
          </a:bodyPr>
          <a:lstStyle/>
          <a:p>
            <a:pPr algn="ctr"/>
            <a:r>
              <a:rPr lang="pl-PL" sz="4000" b="1" dirty="0">
                <a:latin typeface="Calibri" panose="020F0502020204030204" pitchFamily="34" charset="0"/>
                <a:cs typeface="Calibri" panose="020F0502020204030204" pitchFamily="34" charset="0"/>
              </a:rPr>
              <a:t>PRZEDMIOT DZIAŁALNOŚCI</a:t>
            </a:r>
          </a:p>
        </p:txBody>
      </p:sp>
      <p:sp>
        <p:nvSpPr>
          <p:cNvPr id="3" name="Symbol zastępczy zawartości 2">
            <a:extLst>
              <a:ext uri="{FF2B5EF4-FFF2-40B4-BE49-F238E27FC236}">
                <a16:creationId xmlns:a16="http://schemas.microsoft.com/office/drawing/2014/main" id="{81F4B418-034B-638C-B81F-AA1AA81B3F17}"/>
              </a:ext>
            </a:extLst>
          </p:cNvPr>
          <p:cNvSpPr>
            <a:spLocks noGrp="1"/>
          </p:cNvSpPr>
          <p:nvPr>
            <p:ph idx="1"/>
          </p:nvPr>
        </p:nvSpPr>
        <p:spPr>
          <a:xfrm>
            <a:off x="838200" y="1845289"/>
            <a:ext cx="10363199" cy="4408027"/>
          </a:xfrm>
        </p:spPr>
        <p:txBody>
          <a:bodyPr>
            <a:normAutofit/>
          </a:bodyPr>
          <a:lstStyle/>
          <a:p>
            <a:pPr marL="0" indent="0" algn="just">
              <a:buNone/>
            </a:pPr>
            <a:r>
              <a:rPr lang="pl-PL" dirty="0">
                <a:latin typeface="Calibri" panose="020F0502020204030204" pitchFamily="34" charset="0"/>
                <a:cs typeface="Calibri" panose="020F0502020204030204" pitchFamily="34" charset="0"/>
              </a:rPr>
              <a:t>Podstawowym celem statutowym Spółki jest ochrona wód przed zanieczyszczeniem, w tym odprowadzanie i oczyszczanie ścieków realizowane w drodze:</a:t>
            </a:r>
          </a:p>
          <a:p>
            <a:pPr marL="0" indent="0" algn="just">
              <a:buNone/>
            </a:pPr>
            <a:r>
              <a:rPr lang="pl-PL" dirty="0">
                <a:latin typeface="Calibri" panose="020F0502020204030204" pitchFamily="34" charset="0"/>
                <a:cs typeface="Calibri" panose="020F0502020204030204" pitchFamily="34" charset="0"/>
              </a:rPr>
              <a:t>a) budowy, rozbudowy  i modernizacji oczyszczalni ścieków, kolektorów, przepompowni i systemów kanalizacji sanitarnej wód;</a:t>
            </a:r>
          </a:p>
          <a:p>
            <a:pPr marL="0" indent="0" algn="just">
              <a:buNone/>
            </a:pPr>
            <a:r>
              <a:rPr lang="pl-PL" dirty="0">
                <a:latin typeface="Calibri" panose="020F0502020204030204" pitchFamily="34" charset="0"/>
                <a:cs typeface="Calibri" panose="020F0502020204030204" pitchFamily="34" charset="0"/>
              </a:rPr>
              <a:t>b) utrzymania i eksploatacji oczyszczalni ścieków, kolektorów, przepompowni i systemów kanalizacji sanitarnej wód oraz urządzeń do ochrony wód przed zanieczyszczeniem;</a:t>
            </a:r>
          </a:p>
          <a:p>
            <a:pPr marL="0" indent="0" algn="just">
              <a:buNone/>
            </a:pPr>
            <a:r>
              <a:rPr lang="pl-PL" dirty="0">
                <a:latin typeface="Calibri" panose="020F0502020204030204" pitchFamily="34" charset="0"/>
                <a:cs typeface="Calibri" panose="020F0502020204030204" pitchFamily="34" charset="0"/>
              </a:rPr>
              <a:t>c) prowadzenia racjonalnej gospodarki wodno – ściekowej na terenie objętym działalnością;</a:t>
            </a:r>
          </a:p>
          <a:p>
            <a:pPr marL="0" indent="0" algn="just">
              <a:buNone/>
            </a:pPr>
            <a:r>
              <a:rPr lang="pl-PL" dirty="0">
                <a:latin typeface="Calibri" panose="020F0502020204030204" pitchFamily="34" charset="0"/>
                <a:cs typeface="Calibri" panose="020F0502020204030204" pitchFamily="34" charset="0"/>
              </a:rPr>
              <a:t>d) wytwarzania i wykorzystania dla potrzeb bieżącego funkcjonowania oczyszczalni energii odnawialnej (elektrycznej i cieplnej) z nośników powstających w procesie ochrony wód;</a:t>
            </a:r>
          </a:p>
          <a:p>
            <a:pPr marL="0" indent="0" algn="just">
              <a:buNone/>
            </a:pPr>
            <a:r>
              <a:rPr lang="pl-PL" dirty="0">
                <a:latin typeface="Calibri" panose="020F0502020204030204" pitchFamily="34" charset="0"/>
                <a:cs typeface="Calibri" panose="020F0502020204030204" pitchFamily="34" charset="0"/>
              </a:rPr>
              <a:t>e) gospodarczego wykorzystania substancji zawartych w ściekach, jako sposobu na utylizację osadów powstających w procesie ochrony wód.</a:t>
            </a:r>
          </a:p>
        </p:txBody>
      </p:sp>
      <p:sp>
        <p:nvSpPr>
          <p:cNvPr id="4" name="pole tekstowe 3">
            <a:extLst>
              <a:ext uri="{FF2B5EF4-FFF2-40B4-BE49-F238E27FC236}">
                <a16:creationId xmlns:a16="http://schemas.microsoft.com/office/drawing/2014/main" id="{4C706CCB-96F1-8F9C-CE58-F165E5BE5909}"/>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827961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8142CB08-ABBD-CEA5-60B7-BF7B34EDF92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167" b="14167"/>
          <a:stretch>
            <a:fillRect/>
          </a:stretch>
        </p:blipFill>
        <p:spPr>
          <a:xfrm>
            <a:off x="-1" y="-134224"/>
            <a:ext cx="12192001" cy="5049300"/>
          </a:xfrm>
        </p:spPr>
      </p:pic>
      <p:sp>
        <p:nvSpPr>
          <p:cNvPr id="2" name="pole tekstowe 1">
            <a:extLst>
              <a:ext uri="{FF2B5EF4-FFF2-40B4-BE49-F238E27FC236}">
                <a16:creationId xmlns:a16="http://schemas.microsoft.com/office/drawing/2014/main" id="{AD36CC8E-5946-8E87-C51B-576B9DBCDF68}"/>
              </a:ext>
            </a:extLst>
          </p:cNvPr>
          <p:cNvSpPr txBox="1"/>
          <p:nvPr/>
        </p:nvSpPr>
        <p:spPr>
          <a:xfrm>
            <a:off x="845088" y="5046217"/>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Dział Kontroli Jakości Produkcji</a:t>
            </a:r>
            <a:endParaRPr lang="pl-PL" b="1" dirty="0">
              <a:solidFill>
                <a:schemeClr val="bg1"/>
              </a:solidFill>
            </a:endParaRPr>
          </a:p>
        </p:txBody>
      </p:sp>
      <p:sp>
        <p:nvSpPr>
          <p:cNvPr id="3" name="Symbol zastępczy tekstu 8">
            <a:extLst>
              <a:ext uri="{FF2B5EF4-FFF2-40B4-BE49-F238E27FC236}">
                <a16:creationId xmlns:a16="http://schemas.microsoft.com/office/drawing/2014/main" id="{12AC121C-3EB9-2216-03CE-5A08F5FB93E7}"/>
              </a:ext>
            </a:extLst>
          </p:cNvPr>
          <p:cNvSpPr txBox="1">
            <a:spLocks/>
          </p:cNvSpPr>
          <p:nvPr/>
        </p:nvSpPr>
        <p:spPr>
          <a:xfrm>
            <a:off x="1039368" y="5647174"/>
            <a:ext cx="10113264" cy="1311310"/>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7000"/>
              </a:lnSpc>
              <a:spcBef>
                <a:spcPts val="600"/>
              </a:spcBef>
              <a:spcAft>
                <a:spcPts val="600"/>
              </a:spcAft>
            </a:pPr>
            <a:r>
              <a:rPr lang="pl-PL" sz="1600" kern="100" dirty="0">
                <a:effectLst/>
                <a:latin typeface="Calibri" panose="020F0502020204030204" pitchFamily="34" charset="0"/>
                <a:ea typeface="Calibri" panose="020F0502020204030204" pitchFamily="34" charset="0"/>
                <a:cs typeface="Calibri" panose="020F0502020204030204" pitchFamily="34" charset="0"/>
              </a:rPr>
              <a:t>W celu prowadzenia badań laboratoryjnych oraz konieczności poszukiwania nowych strumieni odpadów biodegradowalnych Spółka utworzyła Dział Kontroli Jakości Produkcji. Chcąc zapewnić prawidłową pracę węzła fermentacji metanowej niezwykle istotne jest stałe monitorowanie procesu fermentacji. Istnieje kilka wartości, które należy drobiazgowo monitorować,  działania te należy podejmować nawet w sytuacji kiedy proces jest stabilny.</a:t>
            </a:r>
            <a:endParaRPr lang="pl-PL" sz="1600" dirty="0">
              <a:latin typeface="Calibri" panose="020F0502020204030204" pitchFamily="34" charset="0"/>
              <a:cs typeface="Calibri" panose="020F0502020204030204" pitchFamily="34" charset="0"/>
            </a:endParaRPr>
          </a:p>
          <a:p>
            <a:pPr algn="just">
              <a:lnSpc>
                <a:spcPct val="107000"/>
              </a:lnSpc>
              <a:spcBef>
                <a:spcPts val="600"/>
              </a:spcBef>
              <a:spcAft>
                <a:spcPts val="600"/>
              </a:spcAft>
            </a:pPr>
            <a:endParaRPr lang="pl-PL" sz="1600" kern="1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pl-P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9120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6BFB1E16-6CDD-D194-38EC-CAA87C0E700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874" t="21394" r="3654" b="14167"/>
          <a:stretch/>
        </p:blipFill>
        <p:spPr>
          <a:xfrm>
            <a:off x="0" y="0"/>
            <a:ext cx="12192000" cy="4927834"/>
          </a:xfrm>
        </p:spPr>
      </p:pic>
      <p:sp>
        <p:nvSpPr>
          <p:cNvPr id="2" name="pole tekstowe 1">
            <a:extLst>
              <a:ext uri="{FF2B5EF4-FFF2-40B4-BE49-F238E27FC236}">
                <a16:creationId xmlns:a16="http://schemas.microsoft.com/office/drawing/2014/main" id="{DE3E2484-7D9F-BFA4-F09C-19D82CF6F9D2}"/>
              </a:ext>
            </a:extLst>
          </p:cNvPr>
          <p:cNvSpPr txBox="1"/>
          <p:nvPr/>
        </p:nvSpPr>
        <p:spPr>
          <a:xfrm>
            <a:off x="845088" y="5046217"/>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Dział Kontroli Jakości Produkcji</a:t>
            </a:r>
            <a:endParaRPr lang="pl-PL" b="1" dirty="0">
              <a:solidFill>
                <a:schemeClr val="bg1"/>
              </a:solidFill>
            </a:endParaRPr>
          </a:p>
        </p:txBody>
      </p:sp>
      <p:sp>
        <p:nvSpPr>
          <p:cNvPr id="3" name="Symbol zastępczy tekstu 8">
            <a:extLst>
              <a:ext uri="{FF2B5EF4-FFF2-40B4-BE49-F238E27FC236}">
                <a16:creationId xmlns:a16="http://schemas.microsoft.com/office/drawing/2014/main" id="{F25E4472-0C38-00F1-BAB0-44492C6EFC96}"/>
              </a:ext>
            </a:extLst>
          </p:cNvPr>
          <p:cNvSpPr txBox="1">
            <a:spLocks/>
          </p:cNvSpPr>
          <p:nvPr/>
        </p:nvSpPr>
        <p:spPr>
          <a:xfrm>
            <a:off x="1039368" y="5652315"/>
            <a:ext cx="10113264" cy="919308"/>
          </a:xfrm>
          <a:prstGeom prst="rect">
            <a:avLst/>
          </a:prstGeom>
        </p:spPr>
        <p:txBody>
          <a:bodyPr vert="horz" lIns="91440" tIns="0" rIns="91440" bIns="0" rtlCol="0">
            <a:normAutofit fontScale="92500"/>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10000"/>
              </a:lnSpc>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Urządzenie AMPTS jest automatycznym  analizatorem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biogazodochodowości</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dostarczonych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Bio</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-odpadów. Preferowanym przez naukowców i inżynierów do przeprowadzania beztlenowych testów fermentacji wsadowej. Zapewnia możliwość badań kilku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kosubstratów</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jednocześnie w dokładnie tych samych warunkach. Składa się z 15 butli-reaktorów fermentacyjnych. </a:t>
            </a:r>
          </a:p>
          <a:p>
            <a:pPr algn="just">
              <a:lnSpc>
                <a:spcPct val="110000"/>
              </a:lnSpc>
            </a:pPr>
            <a:endParaRPr lang="pl-PL" dirty="0"/>
          </a:p>
        </p:txBody>
      </p:sp>
    </p:spTree>
    <p:extLst>
      <p:ext uri="{BB962C8B-B14F-4D97-AF65-F5344CB8AC3E}">
        <p14:creationId xmlns:p14="http://schemas.microsoft.com/office/powerpoint/2010/main" val="1696227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4975596-AF07-3E8D-F364-988541CDEC20}"/>
              </a:ext>
            </a:extLst>
          </p:cNvPr>
          <p:cNvSpPr txBox="1"/>
          <p:nvPr/>
        </p:nvSpPr>
        <p:spPr>
          <a:xfrm>
            <a:off x="845088" y="5046217"/>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Dział Kontroli Jakości Produkcji</a:t>
            </a:r>
            <a:endParaRPr lang="pl-PL" b="1" dirty="0">
              <a:solidFill>
                <a:schemeClr val="bg1"/>
              </a:solidFill>
            </a:endParaRPr>
          </a:p>
        </p:txBody>
      </p:sp>
      <p:sp>
        <p:nvSpPr>
          <p:cNvPr id="3" name="Symbol zastępczy tekstu 8">
            <a:extLst>
              <a:ext uri="{FF2B5EF4-FFF2-40B4-BE49-F238E27FC236}">
                <a16:creationId xmlns:a16="http://schemas.microsoft.com/office/drawing/2014/main" id="{2560DFF6-56BE-CB89-CE80-0F8B6C0146EC}"/>
              </a:ext>
            </a:extLst>
          </p:cNvPr>
          <p:cNvSpPr txBox="1">
            <a:spLocks/>
          </p:cNvSpPr>
          <p:nvPr/>
        </p:nvSpPr>
        <p:spPr>
          <a:xfrm>
            <a:off x="1039368" y="5692509"/>
            <a:ext cx="10113264" cy="919308"/>
          </a:xfrm>
          <a:prstGeom prst="rect">
            <a:avLst/>
          </a:prstGeom>
        </p:spPr>
        <p:txBody>
          <a:bodyPr vert="horz" lIns="91440" tIns="0" rIns="91440" bIns="0" rtlCol="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400" kern="100" dirty="0">
                <a:effectLst/>
                <a:latin typeface="Calibri" panose="020F0502020204030204" pitchFamily="34" charset="0"/>
                <a:ea typeface="Calibri" panose="020F0502020204030204" pitchFamily="34" charset="0"/>
                <a:cs typeface="Times New Roman" panose="02020603050405020304" pitchFamily="18" charset="0"/>
              </a:rPr>
              <a:t>W wieloetapowym procesie fermentacji beztlenowej różne rodzaje bakterii przekształcają złożone związki organiczne najpierw w lotne kwasy tłuszczowe (LKT lub kwasy lotne), a na koniec w biogaz (metan). Aby uzyskać optymalne wyniki, należy również wykonywać pomiar  </a:t>
            </a:r>
            <a:r>
              <a:rPr lang="pl-PL" sz="1400" kern="100" dirty="0" err="1">
                <a:effectLst/>
                <a:latin typeface="Calibri" panose="020F0502020204030204" pitchFamily="34" charset="0"/>
                <a:ea typeface="Calibri" panose="020F0502020204030204" pitchFamily="34" charset="0"/>
                <a:cs typeface="Times New Roman" panose="02020603050405020304" pitchFamily="18" charset="0"/>
              </a:rPr>
              <a:t>pH</a:t>
            </a:r>
            <a:r>
              <a:rPr lang="pl-PL" sz="1400" kern="100" dirty="0">
                <a:effectLst/>
                <a:latin typeface="Calibri" panose="020F0502020204030204" pitchFamily="34" charset="0"/>
                <a:ea typeface="Calibri" panose="020F0502020204030204" pitchFamily="34" charset="0"/>
                <a:cs typeface="Times New Roman" panose="02020603050405020304" pitchFamily="18" charset="0"/>
              </a:rPr>
              <a:t> w komorze fermentacyjnej. Powinien on być w przedziale 6,5- 7,5. </a:t>
            </a:r>
            <a:r>
              <a:rPr lang="pl-PL" sz="1400" kern="100" dirty="0">
                <a:latin typeface="Calibri" panose="020F0502020204030204" pitchFamily="34" charset="0"/>
                <a:ea typeface="Calibri" panose="020F0502020204030204" pitchFamily="34" charset="0"/>
                <a:cs typeface="Times New Roman" panose="02020603050405020304" pitchFamily="18" charset="0"/>
              </a:rPr>
              <a:t>Wykonywane są również badania suchej masy oraz suchej masy organicznej osadu.</a:t>
            </a:r>
            <a:endParaRPr lang="pl-PL"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Symbol zastępczy obrazu 12">
            <a:extLst>
              <a:ext uri="{FF2B5EF4-FFF2-40B4-BE49-F238E27FC236}">
                <a16:creationId xmlns:a16="http://schemas.microsoft.com/office/drawing/2014/main" id="{6D8EF5A0-0433-9575-B775-A08AD65A57B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1639" r="53599" b="14167"/>
          <a:stretch/>
        </p:blipFill>
        <p:spPr>
          <a:xfrm>
            <a:off x="16" y="0"/>
            <a:ext cx="6095984" cy="4915076"/>
          </a:xfrm>
        </p:spPr>
      </p:pic>
      <p:pic>
        <p:nvPicPr>
          <p:cNvPr id="15" name="Obraz 14">
            <a:extLst>
              <a:ext uri="{FF2B5EF4-FFF2-40B4-BE49-F238E27FC236}">
                <a16:creationId xmlns:a16="http://schemas.microsoft.com/office/drawing/2014/main" id="{72DED2CE-E294-5BBF-5EF6-757D00393A5A}"/>
              </a:ext>
            </a:extLst>
          </p:cNvPr>
          <p:cNvPicPr>
            <a:picLocks noChangeAspect="1"/>
          </p:cNvPicPr>
          <p:nvPr/>
        </p:nvPicPr>
        <p:blipFill rotWithShape="1">
          <a:blip r:embed="rId2">
            <a:extLst>
              <a:ext uri="{28A0092B-C50C-407E-A947-70E740481C1C}">
                <a14:useLocalDpi xmlns:a14="http://schemas.microsoft.com/office/drawing/2010/main" val="0"/>
              </a:ext>
            </a:extLst>
          </a:blip>
          <a:srcRect l="53599" t="22486"/>
          <a:stretch/>
        </p:blipFill>
        <p:spPr>
          <a:xfrm>
            <a:off x="6096015" y="0"/>
            <a:ext cx="6095985" cy="4915076"/>
          </a:xfrm>
          <a:prstGeom prst="rect">
            <a:avLst/>
          </a:prstGeom>
        </p:spPr>
      </p:pic>
    </p:spTree>
    <p:extLst>
      <p:ext uri="{BB962C8B-B14F-4D97-AF65-F5344CB8AC3E}">
        <p14:creationId xmlns:p14="http://schemas.microsoft.com/office/powerpoint/2010/main" val="2199498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obrazu 9">
            <a:extLst>
              <a:ext uri="{FF2B5EF4-FFF2-40B4-BE49-F238E27FC236}">
                <a16:creationId xmlns:a16="http://schemas.microsoft.com/office/drawing/2014/main" id="{04DCAA37-05EB-962C-02C1-41768AA3EBD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4865" r="34865"/>
          <a:stretch>
            <a:fillRect/>
          </a:stretch>
        </p:blipFill>
        <p:spPr>
          <a:xfrm rot="5400000">
            <a:off x="3639179" y="-3639175"/>
            <a:ext cx="4913644" cy="12192002"/>
          </a:xfrm>
        </p:spPr>
      </p:pic>
      <p:sp>
        <p:nvSpPr>
          <p:cNvPr id="2" name="pole tekstowe 1">
            <a:extLst>
              <a:ext uri="{FF2B5EF4-FFF2-40B4-BE49-F238E27FC236}">
                <a16:creationId xmlns:a16="http://schemas.microsoft.com/office/drawing/2014/main" id="{D47F5240-DCD2-215E-0C15-02CEC8D8D097}"/>
              </a:ext>
            </a:extLst>
          </p:cNvPr>
          <p:cNvSpPr txBox="1"/>
          <p:nvPr/>
        </p:nvSpPr>
        <p:spPr>
          <a:xfrm>
            <a:off x="835231" y="5025824"/>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Dział Kontroli Jakości Produkcji</a:t>
            </a:r>
            <a:endParaRPr lang="pl-PL" b="1" dirty="0">
              <a:solidFill>
                <a:schemeClr val="bg1"/>
              </a:solidFill>
            </a:endParaRPr>
          </a:p>
        </p:txBody>
      </p:sp>
      <p:sp>
        <p:nvSpPr>
          <p:cNvPr id="3" name="Symbol zastępczy tekstu 8">
            <a:extLst>
              <a:ext uri="{FF2B5EF4-FFF2-40B4-BE49-F238E27FC236}">
                <a16:creationId xmlns:a16="http://schemas.microsoft.com/office/drawing/2014/main" id="{C230C1F5-14C0-CC42-4A55-880CE66C5AF3}"/>
              </a:ext>
            </a:extLst>
          </p:cNvPr>
          <p:cNvSpPr txBox="1">
            <a:spLocks/>
          </p:cNvSpPr>
          <p:nvPr/>
        </p:nvSpPr>
        <p:spPr>
          <a:xfrm>
            <a:off x="1039368" y="5692509"/>
            <a:ext cx="10113264" cy="919308"/>
          </a:xfrm>
          <a:prstGeom prst="rect">
            <a:avLst/>
          </a:prstGeom>
        </p:spPr>
        <p:txBody>
          <a:bodyPr vert="horz" lIns="91440" tIns="0" rIns="91440" bIns="0" rtlCol="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endParaRPr lang="pl-PL"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ymbol zastępczy tekstu 5">
            <a:extLst>
              <a:ext uri="{FF2B5EF4-FFF2-40B4-BE49-F238E27FC236}">
                <a16:creationId xmlns:a16="http://schemas.microsoft.com/office/drawing/2014/main" id="{8C68B307-522A-4ADC-2BD4-D98BC645F188}"/>
              </a:ext>
            </a:extLst>
          </p:cNvPr>
          <p:cNvSpPr>
            <a:spLocks noGrp="1"/>
          </p:cNvSpPr>
          <p:nvPr>
            <p:ph type="body" sz="half" idx="2"/>
          </p:nvPr>
        </p:nvSpPr>
        <p:spPr>
          <a:xfrm>
            <a:off x="1036006" y="5692509"/>
            <a:ext cx="10113264" cy="612003"/>
          </a:xfrm>
        </p:spPr>
        <p:txBody>
          <a:bodyPr>
            <a:noAutofit/>
          </a:bodyPr>
          <a:lstStyle/>
          <a:p>
            <a:pPr algn="just">
              <a:lnSpc>
                <a:spcPct val="100000"/>
              </a:lnSpc>
              <a:spcBef>
                <a:spcPts val="600"/>
              </a:spcBef>
              <a:spcAft>
                <a:spcPts val="600"/>
              </a:spcAft>
            </a:pP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Tritrator</a:t>
            </a:r>
            <a:r>
              <a:rPr lang="pl-PL" sz="1600" kern="100" dirty="0">
                <a:latin typeface="Calibri" panose="020F0502020204030204" pitchFamily="34" charset="0"/>
                <a:ea typeface="Calibri" panose="020F0502020204030204" pitchFamily="34" charset="0"/>
                <a:cs typeface="Times New Roman" panose="02020603050405020304" pitchFamily="18" charset="0"/>
              </a:rPr>
              <a:t> jest urzą</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dzeniem do automatycznego miareczkowania biogazu. Aparatura ta wykonuje między innymi pomiar lotnych kwasów tzw. LKT i zasadowości dla optymalnego działania obiektu.</a:t>
            </a:r>
          </a:p>
          <a:p>
            <a:pPr algn="just">
              <a:lnSpc>
                <a:spcPct val="100000"/>
              </a:lnSpc>
            </a:pPr>
            <a:endParaRPr lang="pl-PL" sz="1600" dirty="0"/>
          </a:p>
        </p:txBody>
      </p:sp>
    </p:spTree>
    <p:extLst>
      <p:ext uri="{BB962C8B-B14F-4D97-AF65-F5344CB8AC3E}">
        <p14:creationId xmlns:p14="http://schemas.microsoft.com/office/powerpoint/2010/main" val="2304360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8B8A9870-8439-B935-9E4A-F6DC0BEA6B05}"/>
              </a:ext>
            </a:extLst>
          </p:cNvPr>
          <p:cNvSpPr txBox="1">
            <a:spLocks/>
          </p:cNvSpPr>
          <p:nvPr/>
        </p:nvSpPr>
        <p:spPr>
          <a:xfrm>
            <a:off x="695587" y="1414564"/>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dirty="0"/>
          </a:p>
          <a:p>
            <a:pPr marL="0" indent="0" algn="ctr">
              <a:buFont typeface="Arial" panose="020B0604020202020204" pitchFamily="34" charset="0"/>
              <a:buNone/>
            </a:pPr>
            <a:endParaRPr lang="pl-PL" b="1" dirty="0"/>
          </a:p>
          <a:p>
            <a:pPr marL="0" indent="0" algn="ctr">
              <a:buFont typeface="Arial" panose="020B0604020202020204" pitchFamily="34" charset="0"/>
              <a:buNone/>
            </a:pPr>
            <a:r>
              <a:rPr lang="pl-PL" b="1" u="sng" dirty="0">
                <a:latin typeface="Calibri" panose="020F0502020204030204" pitchFamily="34" charset="0"/>
                <a:cs typeface="Calibri" panose="020F0502020204030204" pitchFamily="34" charset="0"/>
              </a:rPr>
              <a:t>REALIZACJA INWESTYCJI</a:t>
            </a:r>
          </a:p>
          <a:p>
            <a:pPr marL="0" indent="0" algn="ctr">
              <a:buFont typeface="Arial" panose="020B0604020202020204" pitchFamily="34" charset="0"/>
              <a:buNone/>
            </a:pPr>
            <a:endParaRPr lang="pl-PL" b="1"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pl-PL" b="1" dirty="0">
                <a:latin typeface="Calibri" panose="020F0502020204030204" pitchFamily="34" charset="0"/>
                <a:cs typeface="Calibri" panose="020F0502020204030204" pitchFamily="34" charset="0"/>
              </a:rPr>
              <a:t>BUDOWA  INSTALACJI </a:t>
            </a:r>
          </a:p>
          <a:p>
            <a:pPr marL="0" indent="0" algn="ctr">
              <a:buFont typeface="Arial" panose="020B0604020202020204" pitchFamily="34" charset="0"/>
              <a:buNone/>
            </a:pPr>
            <a:r>
              <a:rPr lang="pl-PL" b="1" dirty="0">
                <a:latin typeface="Calibri" panose="020F0502020204030204" pitchFamily="34" charset="0"/>
                <a:cs typeface="Calibri" panose="020F0502020204030204" pitchFamily="34" charset="0"/>
              </a:rPr>
              <a:t>DOZOWANIA I HOMOGENIZACJI KOSUBSTRATÓW</a:t>
            </a:r>
          </a:p>
        </p:txBody>
      </p:sp>
      <p:pic>
        <p:nvPicPr>
          <p:cNvPr id="3" name="Obraz 2">
            <a:extLst>
              <a:ext uri="{FF2B5EF4-FFF2-40B4-BE49-F238E27FC236}">
                <a16:creationId xmlns:a16="http://schemas.microsoft.com/office/drawing/2014/main" id="{48C6F37A-F5F3-D66D-121F-FE75CF4892CC}"/>
              </a:ext>
            </a:extLst>
          </p:cNvPr>
          <p:cNvPicPr>
            <a:picLocks noChangeAspect="1"/>
          </p:cNvPicPr>
          <p:nvPr/>
        </p:nvPicPr>
        <p:blipFill>
          <a:blip r:embed="rId2"/>
          <a:stretch>
            <a:fillRect/>
          </a:stretch>
        </p:blipFill>
        <p:spPr>
          <a:xfrm>
            <a:off x="1643757" y="273295"/>
            <a:ext cx="9169179" cy="1426588"/>
          </a:xfrm>
          <a:prstGeom prst="rect">
            <a:avLst/>
          </a:prstGeom>
        </p:spPr>
      </p:pic>
      <p:sp>
        <p:nvSpPr>
          <p:cNvPr id="4" name="pole tekstowe 3">
            <a:extLst>
              <a:ext uri="{FF2B5EF4-FFF2-40B4-BE49-F238E27FC236}">
                <a16:creationId xmlns:a16="http://schemas.microsoft.com/office/drawing/2014/main" id="{37B26712-BFA1-5879-DACB-7DF92884C8EA}"/>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851641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ymbol zastępczy obrazu 13">
            <a:extLst>
              <a:ext uri="{FF2B5EF4-FFF2-40B4-BE49-F238E27FC236}">
                <a16:creationId xmlns:a16="http://schemas.microsoft.com/office/drawing/2014/main" id="{F6EF97AA-9F69-6FFA-2CA0-D09EC8A04AB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125" b="23125"/>
          <a:stretch>
            <a:fillRect/>
          </a:stretch>
        </p:blipFill>
        <p:spPr>
          <a:xfrm>
            <a:off x="15" y="-44042"/>
            <a:ext cx="12191985" cy="4989668"/>
          </a:xfrm>
        </p:spPr>
      </p:pic>
      <p:sp>
        <p:nvSpPr>
          <p:cNvPr id="2" name="pole tekstowe 1">
            <a:extLst>
              <a:ext uri="{FF2B5EF4-FFF2-40B4-BE49-F238E27FC236}">
                <a16:creationId xmlns:a16="http://schemas.microsoft.com/office/drawing/2014/main" id="{0A490C68-ABD2-F442-9794-3B5C540208ED}"/>
              </a:ext>
            </a:extLst>
          </p:cNvPr>
          <p:cNvSpPr txBox="1"/>
          <p:nvPr/>
        </p:nvSpPr>
        <p:spPr>
          <a:xfrm>
            <a:off x="835231" y="5025824"/>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Instalacja dozowania i  homogenizacji </a:t>
            </a:r>
            <a:r>
              <a:rPr lang="pl-PL"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kosubstratów</a:t>
            </a:r>
            <a:endParaRPr lang="pl-PL" b="1" dirty="0">
              <a:solidFill>
                <a:schemeClr val="bg1"/>
              </a:solidFill>
            </a:endParaRPr>
          </a:p>
        </p:txBody>
      </p:sp>
      <p:sp>
        <p:nvSpPr>
          <p:cNvPr id="3" name="Symbol zastępczy tekstu 5">
            <a:extLst>
              <a:ext uri="{FF2B5EF4-FFF2-40B4-BE49-F238E27FC236}">
                <a16:creationId xmlns:a16="http://schemas.microsoft.com/office/drawing/2014/main" id="{00607B1B-3282-B8B6-BB21-9FB3982B0C6D}"/>
              </a:ext>
            </a:extLst>
          </p:cNvPr>
          <p:cNvSpPr txBox="1">
            <a:spLocks/>
          </p:cNvSpPr>
          <p:nvPr/>
        </p:nvSpPr>
        <p:spPr>
          <a:xfrm>
            <a:off x="1036006" y="5549946"/>
            <a:ext cx="10113264" cy="1371482"/>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Stanowisko to umożliwia rozładunek (np. wozem asenizacyjnym) poprzez pompowe podawanie </a:t>
            </a:r>
            <a:r>
              <a:rPr lang="pl-PL" sz="1600" kern="100" dirty="0" err="1">
                <a:effectLst/>
                <a:latin typeface="Calibri" panose="020F0502020204030204" pitchFamily="34" charset="0"/>
                <a:ea typeface="Calibri" panose="020F0502020204030204" pitchFamily="34" charset="0"/>
                <a:cs typeface="Times New Roman" panose="02020603050405020304" pitchFamily="18" charset="0"/>
              </a:rPr>
              <a:t>kosubstratów</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płynnych np. w postaci odcieków spożywczych, tłuszczy, do rurociągu ewakuacji osadu zagęszczonego ze stacji mechanicznego zagęszczania osadu nadmiernego do zbiornika buforowego osadu zagęszczonego z którego to osad zagęszczony podawany jest w cyklach do komory fermentacji metanowej. Objętość zbiornika 13,5 m</a:t>
            </a:r>
            <a:r>
              <a:rPr lang="pl-PL" sz="1600" kern="1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zbiornik wyposażony jest </a:t>
            </a:r>
            <a:r>
              <a:rPr lang="pl-PL" sz="1600" dirty="0">
                <a:effectLst/>
                <a:latin typeface="Calibri" panose="020F0502020204030204" pitchFamily="34" charset="0"/>
                <a:ea typeface="Calibri" panose="020F0502020204030204" pitchFamily="34" charset="0"/>
                <a:cs typeface="Times New Roman" panose="02020603050405020304" pitchFamily="18" charset="0"/>
              </a:rPr>
              <a:t>w mieszadło</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 o osi pionowej.</a:t>
            </a:r>
          </a:p>
          <a:p>
            <a:pPr algn="just">
              <a:lnSpc>
                <a:spcPct val="100000"/>
              </a:lnSpc>
            </a:pPr>
            <a:endParaRPr lang="pl-PL" sz="1600" dirty="0"/>
          </a:p>
        </p:txBody>
      </p:sp>
    </p:spTree>
    <p:extLst>
      <p:ext uri="{BB962C8B-B14F-4D97-AF65-F5344CB8AC3E}">
        <p14:creationId xmlns:p14="http://schemas.microsoft.com/office/powerpoint/2010/main" val="3301654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obrazu 7">
            <a:extLst>
              <a:ext uri="{FF2B5EF4-FFF2-40B4-BE49-F238E27FC236}">
                <a16:creationId xmlns:a16="http://schemas.microsoft.com/office/drawing/2014/main" id="{D8C97F2C-3D7C-9F9A-C7CC-2126E652966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4883" b="34883"/>
          <a:stretch>
            <a:fillRect/>
          </a:stretch>
        </p:blipFill>
        <p:spPr>
          <a:xfrm>
            <a:off x="5451525" y="8390"/>
            <a:ext cx="6740475" cy="4907559"/>
          </a:xfrm>
        </p:spPr>
      </p:pic>
      <p:pic>
        <p:nvPicPr>
          <p:cNvPr id="10" name="Obraz 9">
            <a:extLst>
              <a:ext uri="{FF2B5EF4-FFF2-40B4-BE49-F238E27FC236}">
                <a16:creationId xmlns:a16="http://schemas.microsoft.com/office/drawing/2014/main" id="{58766D74-9A42-F3EE-94EC-61E11ECAE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9" y="8390"/>
            <a:ext cx="5460344" cy="4907560"/>
          </a:xfrm>
          <a:prstGeom prst="rect">
            <a:avLst/>
          </a:prstGeom>
        </p:spPr>
      </p:pic>
      <p:sp>
        <p:nvSpPr>
          <p:cNvPr id="2" name="pole tekstowe 1">
            <a:extLst>
              <a:ext uri="{FF2B5EF4-FFF2-40B4-BE49-F238E27FC236}">
                <a16:creationId xmlns:a16="http://schemas.microsoft.com/office/drawing/2014/main" id="{1B9AC33D-693C-4DBC-7F02-C457703A3A76}"/>
              </a:ext>
            </a:extLst>
          </p:cNvPr>
          <p:cNvSpPr txBox="1"/>
          <p:nvPr/>
        </p:nvSpPr>
        <p:spPr>
          <a:xfrm>
            <a:off x="835231" y="5025824"/>
            <a:ext cx="10314039" cy="369332"/>
          </a:xfrm>
          <a:prstGeom prst="rect">
            <a:avLst/>
          </a:prstGeom>
          <a:noFill/>
        </p:spPr>
        <p:txBody>
          <a:bodyPr wrap="square" rtlCol="0">
            <a:spAutoFit/>
          </a:bodyPr>
          <a:lstStyle/>
          <a:p>
            <a:pPr algn="ctr"/>
            <a:r>
              <a:rPr lang="pl-PL"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Instalacja dozowania i  homogenizacji </a:t>
            </a:r>
            <a:r>
              <a:rPr lang="pl-PL"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kosubstratów</a:t>
            </a:r>
            <a:endParaRPr lang="pl-PL" b="1" dirty="0">
              <a:solidFill>
                <a:schemeClr val="bg1"/>
              </a:solidFill>
            </a:endParaRPr>
          </a:p>
        </p:txBody>
      </p:sp>
      <p:sp>
        <p:nvSpPr>
          <p:cNvPr id="3" name="Symbol zastępczy tekstu 5">
            <a:extLst>
              <a:ext uri="{FF2B5EF4-FFF2-40B4-BE49-F238E27FC236}">
                <a16:creationId xmlns:a16="http://schemas.microsoft.com/office/drawing/2014/main" id="{19413758-0B38-FDF4-368E-0684547E4AC9}"/>
              </a:ext>
            </a:extLst>
          </p:cNvPr>
          <p:cNvSpPr txBox="1">
            <a:spLocks/>
          </p:cNvSpPr>
          <p:nvPr/>
        </p:nvSpPr>
        <p:spPr>
          <a:xfrm>
            <a:off x="1036006" y="5660478"/>
            <a:ext cx="10113264" cy="1371482"/>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latin typeface="Calibri" panose="020F0502020204030204" pitchFamily="34" charset="0"/>
                <a:ea typeface="Calibri" panose="020F0502020204030204" pitchFamily="34" charset="0"/>
                <a:cs typeface="Times New Roman" panose="02020603050405020304" pitchFamily="18" charset="0"/>
              </a:rPr>
              <a:t>Instalacja umożliwia roztwarzanie za pomocą wody technologicznej dostarczonych </a:t>
            </a:r>
            <a:r>
              <a:rPr lang="pl-PL" sz="1600" kern="100" dirty="0" err="1">
                <a:latin typeface="Calibri" panose="020F0502020204030204" pitchFamily="34" charset="0"/>
                <a:ea typeface="Calibri" panose="020F0502020204030204" pitchFamily="34" charset="0"/>
                <a:cs typeface="Times New Roman" panose="02020603050405020304" pitchFamily="18" charset="0"/>
              </a:rPr>
              <a:t>kosubstratów</a:t>
            </a:r>
            <a:r>
              <a:rPr lang="pl-PL" sz="1600" kern="100" dirty="0">
                <a:latin typeface="Calibri" panose="020F0502020204030204" pitchFamily="34" charset="0"/>
                <a:ea typeface="Calibri" panose="020F0502020204030204" pitchFamily="34" charset="0"/>
                <a:cs typeface="Times New Roman" panose="02020603050405020304" pitchFamily="18" charset="0"/>
              </a:rPr>
              <a:t> (max. do 18% suchej masy) do medium o wynikowej zawartości suchej masy około 6% suchej masy. </a:t>
            </a: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Zlokalizowana jest na płycie fundamentowej o wymiarach 5,5-6 m</a:t>
            </a:r>
            <a:r>
              <a:rPr lang="pl-PL" sz="1600" kern="100" dirty="0">
                <a:latin typeface="Calibri" panose="020F0502020204030204" pitchFamily="34" charset="0"/>
                <a:ea typeface="Calibri" panose="020F0502020204030204" pitchFamily="34" charset="0"/>
                <a:cs typeface="Times New Roman" panose="02020603050405020304" pitchFamily="18" charset="0"/>
              </a:rPr>
              <a:t>.</a:t>
            </a:r>
            <a:endParaRPr lang="pl-PL"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6002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ymbol zastępczy zawartości 2">
            <a:extLst>
              <a:ext uri="{FF2B5EF4-FFF2-40B4-BE49-F238E27FC236}">
                <a16:creationId xmlns:a16="http://schemas.microsoft.com/office/drawing/2014/main" id="{168F4304-17DD-1D55-0D7B-33B4F9B77D3F}"/>
              </a:ext>
            </a:extLst>
          </p:cNvPr>
          <p:cNvSpPr txBox="1">
            <a:spLocks/>
          </p:cNvSpPr>
          <p:nvPr/>
        </p:nvSpPr>
        <p:spPr>
          <a:xfrm>
            <a:off x="715251" y="1453893"/>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pl-PL" dirty="0"/>
          </a:p>
          <a:p>
            <a:pPr marL="0" indent="0" algn="ctr">
              <a:buFont typeface="Arial" panose="020B0604020202020204" pitchFamily="34" charset="0"/>
              <a:buNone/>
            </a:pPr>
            <a:r>
              <a:rPr lang="pl-PL" b="1" u="sng" dirty="0">
                <a:latin typeface="Calibri" panose="020F0502020204030204" pitchFamily="34" charset="0"/>
                <a:cs typeface="Calibri" panose="020F0502020204030204" pitchFamily="34" charset="0"/>
              </a:rPr>
              <a:t>KOMUNIKACJA I PROMOCJA PROJEKTU</a:t>
            </a:r>
            <a:endParaRPr lang="pl-PL" b="1"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pl-PL" b="1" dirty="0">
                <a:latin typeface="Calibri" panose="020F0502020204030204" pitchFamily="34" charset="0"/>
                <a:cs typeface="Calibri" panose="020F0502020204030204" pitchFamily="34" charset="0"/>
              </a:rPr>
              <a:t> SPOTKANIA Z MIESZKAŃCAMI </a:t>
            </a:r>
          </a:p>
          <a:p>
            <a:pPr marL="0" indent="0" algn="ctr">
              <a:buFont typeface="Arial" panose="020B0604020202020204" pitchFamily="34" charset="0"/>
              <a:buNone/>
            </a:pPr>
            <a:endParaRPr lang="pl-PL" b="1" dirty="0">
              <a:latin typeface="Calibri" panose="020F0502020204030204" pitchFamily="34" charset="0"/>
              <a:cs typeface="Calibri" panose="020F0502020204030204" pitchFamily="34" charset="0"/>
            </a:endParaRPr>
          </a:p>
          <a:p>
            <a:pPr marL="0" indent="0" algn="ctr">
              <a:buNone/>
            </a:pPr>
            <a:r>
              <a:rPr lang="pl-PL" sz="2000" dirty="0">
                <a:latin typeface="Calibri" panose="020F0502020204030204" pitchFamily="34" charset="0"/>
                <a:cs typeface="Calibri" panose="020F0502020204030204" pitchFamily="34" charset="0"/>
              </a:rPr>
              <a:t>Spotkania odbyły się w Rybackim Centrum Kultury i  Formacji </a:t>
            </a:r>
            <a:r>
              <a:rPr lang="pl-PL" sz="2000" dirty="0" err="1">
                <a:latin typeface="Calibri" panose="020F0502020204030204" pitchFamily="34" charset="0"/>
                <a:cs typeface="Calibri" panose="020F0502020204030204" pitchFamily="34" charset="0"/>
              </a:rPr>
              <a:t>Boleniec</a:t>
            </a:r>
            <a:r>
              <a:rPr lang="pl-PL" sz="2000" dirty="0">
                <a:latin typeface="Calibri" panose="020F0502020204030204" pitchFamily="34" charset="0"/>
                <a:cs typeface="Calibri" panose="020F0502020204030204" pitchFamily="34" charset="0"/>
              </a:rPr>
              <a:t> w Łebie  w dniach:</a:t>
            </a:r>
          </a:p>
          <a:p>
            <a:pPr algn="ctr"/>
            <a:r>
              <a:rPr lang="pl-PL" sz="2000" dirty="0">
                <a:latin typeface="Calibri" panose="020F0502020204030204" pitchFamily="34" charset="0"/>
                <a:cs typeface="Calibri" panose="020F0502020204030204" pitchFamily="34" charset="0"/>
              </a:rPr>
              <a:t> 18.07.2022 r. </a:t>
            </a:r>
          </a:p>
          <a:p>
            <a:pPr algn="ctr"/>
            <a:r>
              <a:rPr lang="pl-PL" sz="2000" dirty="0">
                <a:latin typeface="Calibri" panose="020F0502020204030204" pitchFamily="34" charset="0"/>
                <a:cs typeface="Calibri" panose="020F0502020204030204" pitchFamily="34" charset="0"/>
              </a:rPr>
              <a:t> 11.05.2023 r.</a:t>
            </a:r>
          </a:p>
          <a:p>
            <a:pPr algn="ctr"/>
            <a:r>
              <a:rPr lang="pl-PL" sz="2000" dirty="0">
                <a:latin typeface="Calibri" panose="020F0502020204030204" pitchFamily="34" charset="0"/>
                <a:cs typeface="Calibri" panose="020F0502020204030204" pitchFamily="34" charset="0"/>
              </a:rPr>
              <a:t> 06.11.2023 r. (dzisiejsze spotkanie)</a:t>
            </a:r>
          </a:p>
          <a:p>
            <a:pPr marL="0" indent="0" algn="ctr">
              <a:buFont typeface="Arial" panose="020B0604020202020204" pitchFamily="34" charset="0"/>
              <a:buNone/>
            </a:pPr>
            <a:endParaRPr lang="pl-PL" b="1" dirty="0"/>
          </a:p>
        </p:txBody>
      </p:sp>
      <p:pic>
        <p:nvPicPr>
          <p:cNvPr id="2" name="Obraz 1">
            <a:extLst>
              <a:ext uri="{FF2B5EF4-FFF2-40B4-BE49-F238E27FC236}">
                <a16:creationId xmlns:a16="http://schemas.microsoft.com/office/drawing/2014/main" id="{F0B6DC6F-1758-952B-BC0A-DE728703C90F}"/>
              </a:ext>
            </a:extLst>
          </p:cNvPr>
          <p:cNvPicPr>
            <a:picLocks noChangeAspect="1"/>
          </p:cNvPicPr>
          <p:nvPr/>
        </p:nvPicPr>
        <p:blipFill>
          <a:blip r:embed="rId2"/>
          <a:stretch>
            <a:fillRect/>
          </a:stretch>
        </p:blipFill>
        <p:spPr>
          <a:xfrm>
            <a:off x="1812200" y="165011"/>
            <a:ext cx="9169179" cy="1426588"/>
          </a:xfrm>
          <a:prstGeom prst="rect">
            <a:avLst/>
          </a:prstGeom>
        </p:spPr>
      </p:pic>
      <p:sp>
        <p:nvSpPr>
          <p:cNvPr id="3" name="pole tekstowe 2">
            <a:extLst>
              <a:ext uri="{FF2B5EF4-FFF2-40B4-BE49-F238E27FC236}">
                <a16:creationId xmlns:a16="http://schemas.microsoft.com/office/drawing/2014/main" id="{C1E70C26-A48D-0674-F2CD-28E67E48BB7B}"/>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1462209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B9AC33D-693C-4DBC-7F02-C457703A3A76}"/>
              </a:ext>
            </a:extLst>
          </p:cNvPr>
          <p:cNvSpPr txBox="1"/>
          <p:nvPr/>
        </p:nvSpPr>
        <p:spPr>
          <a:xfrm>
            <a:off x="835231" y="5025824"/>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Wizyta studyjna</a:t>
            </a:r>
            <a:endParaRPr lang="pl-PL" b="1" dirty="0">
              <a:solidFill>
                <a:schemeClr val="bg1"/>
              </a:solidFill>
            </a:endParaRPr>
          </a:p>
        </p:txBody>
      </p:sp>
      <p:sp>
        <p:nvSpPr>
          <p:cNvPr id="3" name="Symbol zastępczy tekstu 5">
            <a:extLst>
              <a:ext uri="{FF2B5EF4-FFF2-40B4-BE49-F238E27FC236}">
                <a16:creationId xmlns:a16="http://schemas.microsoft.com/office/drawing/2014/main" id="{19413758-0B38-FDF4-368E-0684547E4AC9}"/>
              </a:ext>
            </a:extLst>
          </p:cNvPr>
          <p:cNvSpPr txBox="1">
            <a:spLocks/>
          </p:cNvSpPr>
          <p:nvPr/>
        </p:nvSpPr>
        <p:spPr>
          <a:xfrm>
            <a:off x="1036006" y="5660478"/>
            <a:ext cx="10113264" cy="1371482"/>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latin typeface="Calibri" panose="020F0502020204030204" pitchFamily="34" charset="0"/>
                <a:ea typeface="Calibri" panose="020F0502020204030204" pitchFamily="34" charset="0"/>
                <a:cs typeface="Times New Roman" panose="02020603050405020304" pitchFamily="18" charset="0"/>
              </a:rPr>
              <a:t>W dniu 19 lipca 2022 roku  odbyła się wizyta studyjna dla mieszkańców Łeby oraz turystów. Uczestnicy zapoznali się z procesem budowy biogazowni oraz zobaczyli szczegółowe funkcjonowanie biogazowni.  </a:t>
            </a:r>
            <a:endParaRPr lang="pl-PL"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Obraz 12">
            <a:extLst>
              <a:ext uri="{FF2B5EF4-FFF2-40B4-BE49-F238E27FC236}">
                <a16:creationId xmlns:a16="http://schemas.microsoft.com/office/drawing/2014/main" id="{C5264EB1-245B-9816-26D1-681153B63655}"/>
              </a:ext>
            </a:extLst>
          </p:cNvPr>
          <p:cNvPicPr>
            <a:picLocks noChangeAspect="1"/>
          </p:cNvPicPr>
          <p:nvPr/>
        </p:nvPicPr>
        <p:blipFill>
          <a:blip r:embed="rId2"/>
          <a:stretch>
            <a:fillRect/>
          </a:stretch>
        </p:blipFill>
        <p:spPr>
          <a:xfrm>
            <a:off x="-1" y="-1"/>
            <a:ext cx="6096000" cy="4951421"/>
          </a:xfrm>
          <a:prstGeom prst="rect">
            <a:avLst/>
          </a:prstGeom>
        </p:spPr>
      </p:pic>
      <p:pic>
        <p:nvPicPr>
          <p:cNvPr id="14" name="Obraz 13">
            <a:extLst>
              <a:ext uri="{FF2B5EF4-FFF2-40B4-BE49-F238E27FC236}">
                <a16:creationId xmlns:a16="http://schemas.microsoft.com/office/drawing/2014/main" id="{FC7A7053-2337-FB9F-E7CA-7CCA4D48B3BA}"/>
              </a:ext>
            </a:extLst>
          </p:cNvPr>
          <p:cNvPicPr>
            <a:picLocks noChangeAspect="1"/>
          </p:cNvPicPr>
          <p:nvPr/>
        </p:nvPicPr>
        <p:blipFill>
          <a:blip r:embed="rId3"/>
          <a:stretch>
            <a:fillRect/>
          </a:stretch>
        </p:blipFill>
        <p:spPr>
          <a:xfrm>
            <a:off x="6096000" y="-1"/>
            <a:ext cx="6096000" cy="4951421"/>
          </a:xfrm>
          <a:prstGeom prst="rect">
            <a:avLst/>
          </a:prstGeom>
        </p:spPr>
      </p:pic>
    </p:spTree>
    <p:extLst>
      <p:ext uri="{BB962C8B-B14F-4D97-AF65-F5344CB8AC3E}">
        <p14:creationId xmlns:p14="http://schemas.microsoft.com/office/powerpoint/2010/main" val="291066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B9AC33D-693C-4DBC-7F02-C457703A3A76}"/>
              </a:ext>
            </a:extLst>
          </p:cNvPr>
          <p:cNvSpPr txBox="1"/>
          <p:nvPr/>
        </p:nvSpPr>
        <p:spPr>
          <a:xfrm>
            <a:off x="835231" y="5025824"/>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Wizyta studyjna</a:t>
            </a:r>
            <a:endParaRPr lang="pl-PL" b="1" dirty="0">
              <a:solidFill>
                <a:schemeClr val="bg1"/>
              </a:solidFill>
            </a:endParaRPr>
          </a:p>
        </p:txBody>
      </p:sp>
      <p:sp>
        <p:nvSpPr>
          <p:cNvPr id="3" name="Symbol zastępczy tekstu 5">
            <a:extLst>
              <a:ext uri="{FF2B5EF4-FFF2-40B4-BE49-F238E27FC236}">
                <a16:creationId xmlns:a16="http://schemas.microsoft.com/office/drawing/2014/main" id="{19413758-0B38-FDF4-368E-0684547E4AC9}"/>
              </a:ext>
            </a:extLst>
          </p:cNvPr>
          <p:cNvSpPr txBox="1">
            <a:spLocks/>
          </p:cNvSpPr>
          <p:nvPr/>
        </p:nvSpPr>
        <p:spPr>
          <a:xfrm>
            <a:off x="1036006" y="5660478"/>
            <a:ext cx="10113264" cy="1371482"/>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latin typeface="Calibri" panose="020F0502020204030204" pitchFamily="34" charset="0"/>
                <a:ea typeface="Calibri" panose="020F0502020204030204" pitchFamily="34" charset="0"/>
                <a:cs typeface="Times New Roman" panose="02020603050405020304" pitchFamily="18" charset="0"/>
              </a:rPr>
              <a:t>Uczestnicy zwiększyli swoją świadomość ekologiczną, zobaczyli na własne oczy jak produkowany jest biogaz, dzięki czemu lepiej zrozumieli cały proces. </a:t>
            </a:r>
            <a:endParaRPr lang="pl-PL"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az 5">
            <a:extLst>
              <a:ext uri="{FF2B5EF4-FFF2-40B4-BE49-F238E27FC236}">
                <a16:creationId xmlns:a16="http://schemas.microsoft.com/office/drawing/2014/main" id="{DC21F93F-3C69-1D3D-0025-86D2AFEEF377}"/>
              </a:ext>
            </a:extLst>
          </p:cNvPr>
          <p:cNvPicPr>
            <a:picLocks noChangeAspect="1"/>
          </p:cNvPicPr>
          <p:nvPr/>
        </p:nvPicPr>
        <p:blipFill rotWithShape="1">
          <a:blip r:embed="rId2">
            <a:extLst>
              <a:ext uri="{28A0092B-C50C-407E-A947-70E740481C1C}">
                <a14:useLocalDpi xmlns:a14="http://schemas.microsoft.com/office/drawing/2010/main" val="0"/>
              </a:ext>
            </a:extLst>
          </a:blip>
          <a:srcRect t="21465"/>
          <a:stretch/>
        </p:blipFill>
        <p:spPr>
          <a:xfrm>
            <a:off x="0" y="-160350"/>
            <a:ext cx="12192000" cy="5084041"/>
          </a:xfrm>
          <a:prstGeom prst="rect">
            <a:avLst/>
          </a:prstGeom>
        </p:spPr>
      </p:pic>
    </p:spTree>
    <p:extLst>
      <p:ext uri="{BB962C8B-B14F-4D97-AF65-F5344CB8AC3E}">
        <p14:creationId xmlns:p14="http://schemas.microsoft.com/office/powerpoint/2010/main" val="37460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D3468C-EB48-E909-08B1-8D752EA3F53A}"/>
              </a:ext>
            </a:extLst>
          </p:cNvPr>
          <p:cNvSpPr>
            <a:spLocks noGrp="1"/>
          </p:cNvSpPr>
          <p:nvPr>
            <p:ph type="title"/>
          </p:nvPr>
        </p:nvSpPr>
        <p:spPr>
          <a:xfrm>
            <a:off x="838201" y="355185"/>
            <a:ext cx="10373138" cy="1325563"/>
          </a:xfrm>
        </p:spPr>
        <p:txBody>
          <a:bodyPr>
            <a:normAutofit/>
          </a:bodyPr>
          <a:lstStyle/>
          <a:p>
            <a:pPr algn="ctr"/>
            <a:r>
              <a:rPr lang="pl-PL" sz="4000" b="1" dirty="0">
                <a:latin typeface="Calibri" panose="020F0502020204030204" pitchFamily="34" charset="0"/>
                <a:cs typeface="Calibri" panose="020F0502020204030204" pitchFamily="34" charset="0"/>
              </a:rPr>
              <a:t>PRZEDMIOT DZIAŁALNOŚCI</a:t>
            </a:r>
          </a:p>
        </p:txBody>
      </p:sp>
      <p:sp>
        <p:nvSpPr>
          <p:cNvPr id="3" name="Symbol zastępczy zawartości 2">
            <a:extLst>
              <a:ext uri="{FF2B5EF4-FFF2-40B4-BE49-F238E27FC236}">
                <a16:creationId xmlns:a16="http://schemas.microsoft.com/office/drawing/2014/main" id="{81F4B418-034B-638C-B81F-AA1AA81B3F17}"/>
              </a:ext>
            </a:extLst>
          </p:cNvPr>
          <p:cNvSpPr>
            <a:spLocks noGrp="1"/>
          </p:cNvSpPr>
          <p:nvPr>
            <p:ph idx="1"/>
          </p:nvPr>
        </p:nvSpPr>
        <p:spPr>
          <a:xfrm>
            <a:off x="838200" y="1845289"/>
            <a:ext cx="10363199" cy="4408027"/>
          </a:xfrm>
        </p:spPr>
        <p:txBody>
          <a:bodyPr>
            <a:normAutofit/>
          </a:bodyPr>
          <a:lstStyle/>
          <a:p>
            <a:pPr marL="0" indent="0" algn="ctr">
              <a:buNone/>
            </a:pPr>
            <a:r>
              <a:rPr lang="pl-PL" b="1" dirty="0">
                <a:latin typeface="Calibri" panose="020F0502020204030204" pitchFamily="34" charset="0"/>
                <a:cs typeface="Calibri" panose="020F0502020204030204" pitchFamily="34" charset="0"/>
              </a:rPr>
              <a:t>GŁÓWNĄ DZIAŁALNOŚCIĄ SPÓŁKI JEST ODPROWADZANIE I OCZYSZCZANIE ŚCIEKÓW.</a:t>
            </a:r>
          </a:p>
          <a:p>
            <a:pPr marL="0" indent="0" algn="just">
              <a:buNone/>
            </a:pPr>
            <a:r>
              <a:rPr lang="pl-PL" b="1" dirty="0">
                <a:latin typeface="Calibri" panose="020F0502020204030204" pitchFamily="34" charset="0"/>
                <a:cs typeface="Calibri" panose="020F0502020204030204" pitchFamily="34" charset="0"/>
              </a:rPr>
              <a:t>PONADTO:</a:t>
            </a:r>
          </a:p>
          <a:p>
            <a:pPr marL="0" indent="0" algn="just">
              <a:buNone/>
            </a:pPr>
            <a:r>
              <a:rPr lang="pl-PL" dirty="0">
                <a:latin typeface="Calibri" panose="020F0502020204030204" pitchFamily="34" charset="0"/>
                <a:cs typeface="Calibri" panose="020F0502020204030204" pitchFamily="34" charset="0"/>
              </a:rPr>
              <a:t>a) odbiór i oczyszczanie ścieków dowożonych transportem specjalistycznym;</a:t>
            </a:r>
          </a:p>
          <a:p>
            <a:pPr marL="0" indent="0" algn="just">
              <a:buNone/>
            </a:pPr>
            <a:r>
              <a:rPr lang="pl-PL" dirty="0">
                <a:latin typeface="Calibri" panose="020F0502020204030204" pitchFamily="34" charset="0"/>
                <a:cs typeface="Calibri" panose="020F0502020204030204" pitchFamily="34" charset="0"/>
              </a:rPr>
              <a:t>b) świadczenie usług pogotowia technicznego  w zakresie sieci kanalizacji sanitarnej;</a:t>
            </a:r>
          </a:p>
          <a:p>
            <a:pPr marL="0" indent="0" algn="just">
              <a:buNone/>
            </a:pPr>
            <a:r>
              <a:rPr lang="pl-PL" dirty="0">
                <a:latin typeface="Calibri" panose="020F0502020204030204" pitchFamily="34" charset="0"/>
                <a:cs typeface="Calibri" panose="020F0502020204030204" pitchFamily="34" charset="0"/>
              </a:rPr>
              <a:t>c) wydawanie warunków technicznych i uzgadnianie dokumentacji projektowej na przyłączenie nieruchomości do kanalizacji sanitarnej;</a:t>
            </a:r>
          </a:p>
          <a:p>
            <a:pPr marL="0" indent="0" algn="just">
              <a:buNone/>
            </a:pPr>
            <a:r>
              <a:rPr lang="pl-PL" dirty="0">
                <a:latin typeface="Calibri" panose="020F0502020204030204" pitchFamily="34" charset="0"/>
                <a:cs typeface="Calibri" panose="020F0502020204030204" pitchFamily="34" charset="0"/>
              </a:rPr>
              <a:t>d) usługi w zakresie opróżniania zbiorników bezodpływowych i przydomowych oczyszczalni ścieków oraz udrażniania kanalizacji sanitarnej.</a:t>
            </a:r>
          </a:p>
        </p:txBody>
      </p:sp>
      <p:sp>
        <p:nvSpPr>
          <p:cNvPr id="4" name="pole tekstowe 3">
            <a:extLst>
              <a:ext uri="{FF2B5EF4-FFF2-40B4-BE49-F238E27FC236}">
                <a16:creationId xmlns:a16="http://schemas.microsoft.com/office/drawing/2014/main" id="{4B48FF6E-D32A-F3FD-B571-1E1EE97AA0ED}"/>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827961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a:extLst>
              <a:ext uri="{FF2B5EF4-FFF2-40B4-BE49-F238E27FC236}">
                <a16:creationId xmlns:a16="http://schemas.microsoft.com/office/drawing/2014/main" id="{04E8F10B-78FD-1E34-D314-A35B18643104}"/>
              </a:ext>
            </a:extLst>
          </p:cNvPr>
          <p:cNvSpPr txBox="1">
            <a:spLocks/>
          </p:cNvSpPr>
          <p:nvPr/>
        </p:nvSpPr>
        <p:spPr>
          <a:xfrm>
            <a:off x="553673" y="1414564"/>
            <a:ext cx="10688794" cy="4566786"/>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pl-PL" b="1" u="sng" dirty="0"/>
          </a:p>
          <a:p>
            <a:pPr marL="0" indent="0" algn="ctr">
              <a:buFont typeface="Arial" panose="020B0604020202020204" pitchFamily="34" charset="0"/>
              <a:buNone/>
            </a:pPr>
            <a:r>
              <a:rPr lang="pl-PL" b="1" u="sng" dirty="0">
                <a:latin typeface="Calibri" panose="020F0502020204030204" pitchFamily="34" charset="0"/>
                <a:cs typeface="Calibri" panose="020F0502020204030204" pitchFamily="34" charset="0"/>
              </a:rPr>
              <a:t>KOMUNIKACJA I PROMOCJA PROJEKTU</a:t>
            </a:r>
          </a:p>
          <a:p>
            <a:pPr marL="0" indent="0" algn="ctr">
              <a:buFont typeface="Arial" panose="020B0604020202020204" pitchFamily="34" charset="0"/>
              <a:buNone/>
            </a:pPr>
            <a:r>
              <a:rPr lang="pl-PL" b="1" dirty="0"/>
              <a:t>WIZYTY STUDYJNE</a:t>
            </a:r>
          </a:p>
          <a:p>
            <a:pPr algn="ctr">
              <a:spcBef>
                <a:spcPts val="800"/>
              </a:spcBef>
            </a:pPr>
            <a:r>
              <a:rPr lang="pl-PL" sz="2000" dirty="0">
                <a:latin typeface="Calibri" panose="020F0502020204030204" pitchFamily="34" charset="0"/>
                <a:cs typeface="Calibri" panose="020F0502020204030204" pitchFamily="34" charset="0"/>
              </a:rPr>
              <a:t>W dniu 19 lipca 2022 r. – mieszkańcy Miasta Łeby </a:t>
            </a:r>
          </a:p>
          <a:p>
            <a:pPr algn="ctr">
              <a:spcBef>
                <a:spcPts val="800"/>
              </a:spcBef>
            </a:pPr>
            <a:r>
              <a:rPr lang="pl-PL" sz="2000" dirty="0">
                <a:latin typeface="Calibri" panose="020F0502020204030204" pitchFamily="34" charset="0"/>
                <a:cs typeface="Calibri" panose="020F0502020204030204" pitchFamily="34" charset="0"/>
              </a:rPr>
              <a:t>W dniu 23 czerwca 2022 r. – Burmistrz Miasta Łeby oraz przedstawiciele Rady Miasta</a:t>
            </a:r>
          </a:p>
          <a:p>
            <a:pPr algn="ctr">
              <a:spcBef>
                <a:spcPts val="800"/>
              </a:spcBef>
            </a:pPr>
            <a:r>
              <a:rPr lang="pl-PL" sz="2000" dirty="0">
                <a:latin typeface="Calibri" panose="020F0502020204030204" pitchFamily="34" charset="0"/>
                <a:cs typeface="Calibri" panose="020F0502020204030204" pitchFamily="34" charset="0"/>
              </a:rPr>
              <a:t>W dniu 8 grudnia 2022 r. – uczniowie Szkoły Podstawowej w </a:t>
            </a:r>
            <a:r>
              <a:rPr lang="pl-PL" sz="2000" dirty="0" err="1">
                <a:latin typeface="Calibri" panose="020F0502020204030204" pitchFamily="34" charset="0"/>
                <a:cs typeface="Calibri" panose="020F0502020204030204" pitchFamily="34" charset="0"/>
              </a:rPr>
              <a:t>Szczenurzy</a:t>
            </a:r>
            <a:endParaRPr lang="pl-PL" sz="2000" dirty="0">
              <a:latin typeface="Calibri" panose="020F0502020204030204" pitchFamily="34" charset="0"/>
              <a:cs typeface="Calibri" panose="020F0502020204030204" pitchFamily="34" charset="0"/>
            </a:endParaRPr>
          </a:p>
          <a:p>
            <a:pPr algn="ctr">
              <a:spcBef>
                <a:spcPts val="800"/>
              </a:spcBef>
            </a:pPr>
            <a:r>
              <a:rPr lang="pl-PL" sz="2000" dirty="0">
                <a:latin typeface="Calibri" panose="020F0502020204030204" pitchFamily="34" charset="0"/>
                <a:cs typeface="Calibri" panose="020F0502020204030204" pitchFamily="34" charset="0"/>
              </a:rPr>
              <a:t>W dniu 25 kwietnia 2023 r. -  szefowa naszego partnera norweskiego projektu AQUATEAM COWI AS.  </a:t>
            </a:r>
          </a:p>
          <a:p>
            <a:pPr algn="ctr">
              <a:spcBef>
                <a:spcPts val="800"/>
              </a:spcBef>
            </a:pPr>
            <a:r>
              <a:rPr lang="pl-PL" sz="2000" dirty="0">
                <a:latin typeface="Calibri" panose="020F0502020204030204" pitchFamily="34" charset="0"/>
                <a:cs typeface="Calibri" panose="020F0502020204030204" pitchFamily="34" charset="0"/>
              </a:rPr>
              <a:t>W dniu 10 maja 2023 r.  -  studenci z Uniwersytetu Warszawskiego</a:t>
            </a:r>
          </a:p>
          <a:p>
            <a:pPr algn="ctr">
              <a:spcBef>
                <a:spcPts val="800"/>
              </a:spcBef>
            </a:pPr>
            <a:r>
              <a:rPr lang="pl-PL" sz="2000" dirty="0">
                <a:latin typeface="Calibri" panose="020F0502020204030204" pitchFamily="34" charset="0"/>
                <a:cs typeface="Calibri" panose="020F0502020204030204" pitchFamily="34" charset="0"/>
              </a:rPr>
              <a:t>W dniu 12 maja 2023 r. – mieszkańcy Miasta Łeby</a:t>
            </a:r>
          </a:p>
          <a:p>
            <a:pPr algn="ctr">
              <a:spcBef>
                <a:spcPts val="800"/>
              </a:spcBef>
            </a:pPr>
            <a:r>
              <a:rPr lang="pl-PL" sz="2000" dirty="0">
                <a:latin typeface="Calibri" panose="020F0502020204030204" pitchFamily="34" charset="0"/>
                <a:cs typeface="Calibri" panose="020F0502020204030204" pitchFamily="34" charset="0"/>
              </a:rPr>
              <a:t>W dniu 23 sierpnia 2023 r. – pracownicy UM i oczyszczalni ścieków w </a:t>
            </a:r>
            <a:r>
              <a:rPr lang="pl-PL" sz="2000" dirty="0" err="1">
                <a:latin typeface="Calibri" panose="020F0502020204030204" pitchFamily="34" charset="0"/>
                <a:cs typeface="Calibri" panose="020F0502020204030204" pitchFamily="34" charset="0"/>
              </a:rPr>
              <a:t>Kelmes</a:t>
            </a:r>
            <a:r>
              <a:rPr lang="pl-PL" sz="2000" dirty="0">
                <a:latin typeface="Calibri" panose="020F0502020204030204" pitchFamily="34" charset="0"/>
                <a:cs typeface="Calibri" panose="020F0502020204030204" pitchFamily="34" charset="0"/>
              </a:rPr>
              <a:t> na Litwie</a:t>
            </a:r>
          </a:p>
          <a:p>
            <a:pPr algn="ctr">
              <a:spcBef>
                <a:spcPts val="800"/>
              </a:spcBef>
            </a:pPr>
            <a:r>
              <a:rPr lang="pl-PL" sz="2000" dirty="0">
                <a:latin typeface="Calibri" panose="020F0502020204030204" pitchFamily="34" charset="0"/>
                <a:cs typeface="Calibri" panose="020F0502020204030204" pitchFamily="34" charset="0"/>
              </a:rPr>
              <a:t>W dniu 19 października 2023 r. – przedstawiciele miasta </a:t>
            </a:r>
            <a:r>
              <a:rPr lang="pl-PL" sz="2000" dirty="0" err="1">
                <a:latin typeface="Calibri" panose="020F0502020204030204" pitchFamily="34" charset="0"/>
                <a:cs typeface="Calibri" panose="020F0502020204030204" pitchFamily="34" charset="0"/>
              </a:rPr>
              <a:t>Chokhatauri</a:t>
            </a:r>
            <a:r>
              <a:rPr lang="pl-PL" sz="2000" dirty="0">
                <a:latin typeface="Calibri" panose="020F0502020204030204" pitchFamily="34" charset="0"/>
                <a:cs typeface="Calibri" panose="020F0502020204030204" pitchFamily="34" charset="0"/>
              </a:rPr>
              <a:t> z Gruzji</a:t>
            </a:r>
          </a:p>
          <a:p>
            <a:pPr algn="ctr"/>
            <a:endParaRPr lang="pl-PL" sz="1800" b="1" dirty="0"/>
          </a:p>
          <a:p>
            <a:pPr marL="0" indent="0" algn="ctr">
              <a:buFont typeface="Arial" panose="020B0604020202020204" pitchFamily="34" charset="0"/>
              <a:buNone/>
            </a:pPr>
            <a:r>
              <a:rPr lang="pl-PL" b="1" dirty="0"/>
              <a:t> </a:t>
            </a:r>
          </a:p>
        </p:txBody>
      </p:sp>
      <p:pic>
        <p:nvPicPr>
          <p:cNvPr id="2" name="Obraz 1">
            <a:extLst>
              <a:ext uri="{FF2B5EF4-FFF2-40B4-BE49-F238E27FC236}">
                <a16:creationId xmlns:a16="http://schemas.microsoft.com/office/drawing/2014/main" id="{59692C03-19C0-5F3C-E667-EEA442950522}"/>
              </a:ext>
            </a:extLst>
          </p:cNvPr>
          <p:cNvPicPr>
            <a:picLocks noChangeAspect="1"/>
          </p:cNvPicPr>
          <p:nvPr/>
        </p:nvPicPr>
        <p:blipFill>
          <a:blip r:embed="rId2"/>
          <a:stretch>
            <a:fillRect/>
          </a:stretch>
        </p:blipFill>
        <p:spPr>
          <a:xfrm>
            <a:off x="1607663" y="249233"/>
            <a:ext cx="9169179" cy="1426588"/>
          </a:xfrm>
          <a:prstGeom prst="rect">
            <a:avLst/>
          </a:prstGeom>
        </p:spPr>
      </p:pic>
      <p:sp>
        <p:nvSpPr>
          <p:cNvPr id="3" name="pole tekstowe 2">
            <a:extLst>
              <a:ext uri="{FF2B5EF4-FFF2-40B4-BE49-F238E27FC236}">
                <a16:creationId xmlns:a16="http://schemas.microsoft.com/office/drawing/2014/main" id="{B14FD117-CFED-20FF-7628-B00156A69170}"/>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2912182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B9AC33D-693C-4DBC-7F02-C457703A3A76}"/>
              </a:ext>
            </a:extLst>
          </p:cNvPr>
          <p:cNvSpPr txBox="1"/>
          <p:nvPr/>
        </p:nvSpPr>
        <p:spPr>
          <a:xfrm>
            <a:off x="835231" y="5025824"/>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Wizyta studyjna</a:t>
            </a:r>
            <a:endParaRPr lang="pl-PL" b="1" dirty="0">
              <a:solidFill>
                <a:schemeClr val="bg1"/>
              </a:solidFill>
            </a:endParaRPr>
          </a:p>
        </p:txBody>
      </p:sp>
      <p:sp>
        <p:nvSpPr>
          <p:cNvPr id="3" name="Symbol zastępczy tekstu 5">
            <a:extLst>
              <a:ext uri="{FF2B5EF4-FFF2-40B4-BE49-F238E27FC236}">
                <a16:creationId xmlns:a16="http://schemas.microsoft.com/office/drawing/2014/main" id="{19413758-0B38-FDF4-368E-0684547E4AC9}"/>
              </a:ext>
            </a:extLst>
          </p:cNvPr>
          <p:cNvSpPr txBox="1">
            <a:spLocks/>
          </p:cNvSpPr>
          <p:nvPr/>
        </p:nvSpPr>
        <p:spPr>
          <a:xfrm>
            <a:off x="1036006" y="5660478"/>
            <a:ext cx="10113264" cy="1371482"/>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latin typeface="Calibri" panose="020F0502020204030204" pitchFamily="34" charset="0"/>
                <a:ea typeface="Calibri" panose="020F0502020204030204" pitchFamily="34" charset="0"/>
                <a:cs typeface="Times New Roman" panose="02020603050405020304" pitchFamily="18" charset="0"/>
              </a:rPr>
              <a:t>W dniu 8.12.2022 r. odbyła się wizyta studyjna uczniów ze Szkoły Podstawowej w </a:t>
            </a:r>
            <a:r>
              <a:rPr lang="pl-PL" sz="1600" kern="100" dirty="0" err="1">
                <a:latin typeface="Calibri" panose="020F0502020204030204" pitchFamily="34" charset="0"/>
                <a:ea typeface="Calibri" panose="020F0502020204030204" pitchFamily="34" charset="0"/>
                <a:cs typeface="Times New Roman" panose="02020603050405020304" pitchFamily="18" charset="0"/>
              </a:rPr>
              <a:t>Szczenurzy</a:t>
            </a:r>
            <a:r>
              <a:rPr lang="pl-PL" sz="1600" kern="100" dirty="0">
                <a:latin typeface="Calibri" panose="020F0502020204030204" pitchFamily="34" charset="0"/>
                <a:ea typeface="Calibri" panose="020F0502020204030204" pitchFamily="34" charset="0"/>
                <a:cs typeface="Times New Roman" panose="02020603050405020304" pitchFamily="18" charset="0"/>
              </a:rPr>
              <a:t>. Podczas spotkania uczniowie mieli możliwość zapoznania się z technologią, procesem oczyszczania ścieków oraz pracą węzła fermentacji metanowej, w którym produkowany jest biogaz celem zaspokojenia potrzeb energetycznych oczyszczalni. </a:t>
            </a:r>
            <a:endParaRPr lang="pl-PL"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az 4">
            <a:extLst>
              <a:ext uri="{FF2B5EF4-FFF2-40B4-BE49-F238E27FC236}">
                <a16:creationId xmlns:a16="http://schemas.microsoft.com/office/drawing/2014/main" id="{04210494-6D8A-A24E-49BB-16C5EA3CF1EE}"/>
              </a:ext>
            </a:extLst>
          </p:cNvPr>
          <p:cNvPicPr>
            <a:picLocks noChangeAspect="1"/>
          </p:cNvPicPr>
          <p:nvPr/>
        </p:nvPicPr>
        <p:blipFill rotWithShape="1">
          <a:blip r:embed="rId2">
            <a:extLst>
              <a:ext uri="{28A0092B-C50C-407E-A947-70E740481C1C}">
                <a14:useLocalDpi xmlns:a14="http://schemas.microsoft.com/office/drawing/2010/main" val="0"/>
              </a:ext>
            </a:extLst>
          </a:blip>
          <a:srcRect t="21330"/>
          <a:stretch/>
        </p:blipFill>
        <p:spPr>
          <a:xfrm>
            <a:off x="0" y="-441709"/>
            <a:ext cx="12192013" cy="5395162"/>
          </a:xfrm>
          <a:prstGeom prst="rect">
            <a:avLst/>
          </a:prstGeom>
        </p:spPr>
      </p:pic>
    </p:spTree>
    <p:extLst>
      <p:ext uri="{BB962C8B-B14F-4D97-AF65-F5344CB8AC3E}">
        <p14:creationId xmlns:p14="http://schemas.microsoft.com/office/powerpoint/2010/main" val="3507205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B9AC33D-693C-4DBC-7F02-C457703A3A76}"/>
              </a:ext>
            </a:extLst>
          </p:cNvPr>
          <p:cNvSpPr txBox="1"/>
          <p:nvPr/>
        </p:nvSpPr>
        <p:spPr>
          <a:xfrm>
            <a:off x="835231" y="5025824"/>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Wizyta studyjna</a:t>
            </a:r>
            <a:endParaRPr lang="pl-PL" b="1" dirty="0">
              <a:solidFill>
                <a:schemeClr val="bg1"/>
              </a:solidFill>
            </a:endParaRPr>
          </a:p>
        </p:txBody>
      </p:sp>
      <p:sp>
        <p:nvSpPr>
          <p:cNvPr id="3" name="Symbol zastępczy tekstu 5">
            <a:extLst>
              <a:ext uri="{FF2B5EF4-FFF2-40B4-BE49-F238E27FC236}">
                <a16:creationId xmlns:a16="http://schemas.microsoft.com/office/drawing/2014/main" id="{19413758-0B38-FDF4-368E-0684547E4AC9}"/>
              </a:ext>
            </a:extLst>
          </p:cNvPr>
          <p:cNvSpPr txBox="1">
            <a:spLocks/>
          </p:cNvSpPr>
          <p:nvPr/>
        </p:nvSpPr>
        <p:spPr>
          <a:xfrm>
            <a:off x="1036006" y="5660478"/>
            <a:ext cx="10113264" cy="1371482"/>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effectLst/>
                <a:latin typeface="Calibri" panose="020F0502020204030204" pitchFamily="34" charset="0"/>
                <a:ea typeface="Calibri" panose="020F0502020204030204" pitchFamily="34" charset="0"/>
                <a:cs typeface="Times New Roman" panose="02020603050405020304" pitchFamily="18" charset="0"/>
              </a:rPr>
              <a:t>Podczas spotkania uczniowie wzięli udział w quizie o tematyce środowiskowej, w którym mogli zgłębiać swoją wiedzę       i poszerzać horyzonty pro-ekologiczne.    </a:t>
            </a:r>
          </a:p>
        </p:txBody>
      </p:sp>
      <p:pic>
        <p:nvPicPr>
          <p:cNvPr id="6" name="Obraz 5">
            <a:extLst>
              <a:ext uri="{FF2B5EF4-FFF2-40B4-BE49-F238E27FC236}">
                <a16:creationId xmlns:a16="http://schemas.microsoft.com/office/drawing/2014/main" id="{9D91891A-5763-A170-B854-DD0D3AC479DF}"/>
              </a:ext>
            </a:extLst>
          </p:cNvPr>
          <p:cNvPicPr>
            <a:picLocks noChangeAspect="1"/>
          </p:cNvPicPr>
          <p:nvPr/>
        </p:nvPicPr>
        <p:blipFill rotWithShape="1">
          <a:blip r:embed="rId2">
            <a:extLst>
              <a:ext uri="{28A0092B-C50C-407E-A947-70E740481C1C}">
                <a14:useLocalDpi xmlns:a14="http://schemas.microsoft.com/office/drawing/2010/main" val="0"/>
              </a:ext>
            </a:extLst>
          </a:blip>
          <a:srcRect t="29207" b="-2"/>
          <a:stretch/>
        </p:blipFill>
        <p:spPr>
          <a:xfrm>
            <a:off x="-3362" y="0"/>
            <a:ext cx="12192000" cy="4945437"/>
          </a:xfrm>
          <a:prstGeom prst="rect">
            <a:avLst/>
          </a:prstGeom>
        </p:spPr>
      </p:pic>
    </p:spTree>
    <p:extLst>
      <p:ext uri="{BB962C8B-B14F-4D97-AF65-F5344CB8AC3E}">
        <p14:creationId xmlns:p14="http://schemas.microsoft.com/office/powerpoint/2010/main" val="3690919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B8558EB4-64A8-50C3-9762-779B8AA5597B}"/>
              </a:ext>
            </a:extLst>
          </p:cNvPr>
          <p:cNvSpPr txBox="1">
            <a:spLocks/>
          </p:cNvSpPr>
          <p:nvPr/>
        </p:nvSpPr>
        <p:spPr>
          <a:xfrm>
            <a:off x="695587" y="1414564"/>
            <a:ext cx="10515600"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pl-PL" b="1" dirty="0"/>
          </a:p>
          <a:p>
            <a:pPr marL="0" indent="0" algn="ctr">
              <a:buFont typeface="Arial" panose="020B0604020202020204" pitchFamily="34" charset="0"/>
              <a:buNone/>
            </a:pPr>
            <a:endParaRPr lang="pl-PL" b="1"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pl-PL" b="1" u="sng" dirty="0">
                <a:latin typeface="Calibri" panose="020F0502020204030204" pitchFamily="34" charset="0"/>
                <a:cs typeface="Calibri" panose="020F0502020204030204" pitchFamily="34" charset="0"/>
              </a:rPr>
              <a:t>KOMUNIKACJA I PROMOCJA PROJEKTU</a:t>
            </a:r>
          </a:p>
          <a:p>
            <a:pPr marL="0" indent="0" algn="ctr">
              <a:buFont typeface="Arial" panose="020B0604020202020204" pitchFamily="34" charset="0"/>
              <a:buNone/>
            </a:pPr>
            <a:r>
              <a:rPr lang="pl-PL" b="1" dirty="0">
                <a:latin typeface="Calibri" panose="020F0502020204030204" pitchFamily="34" charset="0"/>
                <a:cs typeface="Calibri" panose="020F0502020204030204" pitchFamily="34" charset="0"/>
              </a:rPr>
              <a:t>KONKURS PLASTYCZNY </a:t>
            </a:r>
          </a:p>
          <a:p>
            <a:pPr marL="0" indent="0" algn="ctr">
              <a:buFont typeface="Arial" panose="020B0604020202020204" pitchFamily="34" charset="0"/>
              <a:buNone/>
            </a:pPr>
            <a:endParaRPr lang="pl-PL" b="1" dirty="0">
              <a:latin typeface="Calibri" panose="020F0502020204030204" pitchFamily="34" charset="0"/>
              <a:cs typeface="Calibri" panose="020F0502020204030204" pitchFamily="34" charset="0"/>
            </a:endParaRPr>
          </a:p>
          <a:p>
            <a:pPr marL="0" indent="0" algn="ctr">
              <a:lnSpc>
                <a:spcPct val="100000"/>
              </a:lnSpc>
              <a:spcBef>
                <a:spcPts val="0"/>
              </a:spcBef>
              <a:buFont typeface="Arial" panose="020B0604020202020204" pitchFamily="34" charset="0"/>
              <a:buNone/>
            </a:pPr>
            <a:r>
              <a:rPr lang="pl-PL" sz="2400" dirty="0">
                <a:latin typeface="Calibri" panose="020F0502020204030204" pitchFamily="34" charset="0"/>
                <a:cs typeface="Calibri" panose="020F0502020204030204" pitchFamily="34" charset="0"/>
              </a:rPr>
              <a:t>Konkurs plastyczny zorganizowany pod hasłem </a:t>
            </a:r>
          </a:p>
          <a:p>
            <a:pPr marL="0" indent="0" algn="ctr">
              <a:lnSpc>
                <a:spcPct val="100000"/>
              </a:lnSpc>
              <a:spcBef>
                <a:spcPts val="0"/>
              </a:spcBef>
              <a:buFont typeface="Arial" panose="020B0604020202020204" pitchFamily="34" charset="0"/>
              <a:buNone/>
            </a:pPr>
            <a:r>
              <a:rPr lang="pl-PL" sz="2400" dirty="0">
                <a:latin typeface="Calibri" panose="020F0502020204030204" pitchFamily="34" charset="0"/>
                <a:cs typeface="Calibri" panose="020F0502020204030204" pitchFamily="34" charset="0"/>
              </a:rPr>
              <a:t>„Chrońmy środowisko odzyskując energie” dla uczniów:</a:t>
            </a:r>
          </a:p>
          <a:p>
            <a:pPr algn="ctr">
              <a:lnSpc>
                <a:spcPct val="100000"/>
              </a:lnSpc>
              <a:spcBef>
                <a:spcPts val="0"/>
              </a:spcBef>
            </a:pPr>
            <a:r>
              <a:rPr lang="pl-PL" sz="2400" dirty="0">
                <a:latin typeface="Calibri" panose="020F0502020204030204" pitchFamily="34" charset="0"/>
                <a:cs typeface="Calibri" panose="020F0502020204030204" pitchFamily="34" charset="0"/>
              </a:rPr>
              <a:t> Szkoły Podstawowej w </a:t>
            </a:r>
            <a:r>
              <a:rPr lang="pl-PL" sz="2400" dirty="0" err="1">
                <a:latin typeface="Calibri" panose="020F0502020204030204" pitchFamily="34" charset="0"/>
                <a:cs typeface="Calibri" panose="020F0502020204030204" pitchFamily="34" charset="0"/>
              </a:rPr>
              <a:t>Szczenurzy</a:t>
            </a:r>
            <a:r>
              <a:rPr lang="pl-PL" sz="2400" dirty="0">
                <a:latin typeface="Calibri" panose="020F0502020204030204" pitchFamily="34" charset="0"/>
                <a:cs typeface="Calibri" panose="020F0502020204030204" pitchFamily="34" charset="0"/>
              </a:rPr>
              <a:t> </a:t>
            </a:r>
          </a:p>
          <a:p>
            <a:pPr algn="ctr">
              <a:lnSpc>
                <a:spcPct val="100000"/>
              </a:lnSpc>
              <a:spcBef>
                <a:spcPts val="0"/>
              </a:spcBef>
            </a:pPr>
            <a:r>
              <a:rPr lang="pl-PL" sz="2400" dirty="0">
                <a:latin typeface="Calibri" panose="020F0502020204030204" pitchFamily="34" charset="0"/>
                <a:cs typeface="Calibri" panose="020F0502020204030204" pitchFamily="34" charset="0"/>
              </a:rPr>
              <a:t> Szkoły Podstawowej im. Adama Mickiewicza w Łebie</a:t>
            </a:r>
          </a:p>
        </p:txBody>
      </p:sp>
      <p:pic>
        <p:nvPicPr>
          <p:cNvPr id="3" name="Obraz 2">
            <a:extLst>
              <a:ext uri="{FF2B5EF4-FFF2-40B4-BE49-F238E27FC236}">
                <a16:creationId xmlns:a16="http://schemas.microsoft.com/office/drawing/2014/main" id="{007B0348-F2A1-23EC-8025-804B9A4DAF58}"/>
              </a:ext>
            </a:extLst>
          </p:cNvPr>
          <p:cNvPicPr>
            <a:picLocks noChangeAspect="1"/>
          </p:cNvPicPr>
          <p:nvPr/>
        </p:nvPicPr>
        <p:blipFill>
          <a:blip r:embed="rId2"/>
          <a:stretch>
            <a:fillRect/>
          </a:stretch>
        </p:blipFill>
        <p:spPr>
          <a:xfrm>
            <a:off x="1800168" y="249232"/>
            <a:ext cx="9169179" cy="1426588"/>
          </a:xfrm>
          <a:prstGeom prst="rect">
            <a:avLst/>
          </a:prstGeom>
        </p:spPr>
      </p:pic>
      <p:sp>
        <p:nvSpPr>
          <p:cNvPr id="4" name="pole tekstowe 3">
            <a:extLst>
              <a:ext uri="{FF2B5EF4-FFF2-40B4-BE49-F238E27FC236}">
                <a16:creationId xmlns:a16="http://schemas.microsoft.com/office/drawing/2014/main" id="{AFA24BB4-221F-B554-17FD-26A5240D1FE0}"/>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2409839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6D250267-791D-7C20-0000-60CD073C84EB}"/>
              </a:ext>
            </a:extLst>
          </p:cNvPr>
          <p:cNvPicPr>
            <a:picLocks noChangeAspect="1"/>
          </p:cNvPicPr>
          <p:nvPr/>
        </p:nvPicPr>
        <p:blipFill rotWithShape="1">
          <a:blip r:embed="rId2">
            <a:extLst>
              <a:ext uri="{28A0092B-C50C-407E-A947-70E740481C1C}">
                <a14:useLocalDpi xmlns:a14="http://schemas.microsoft.com/office/drawing/2010/main" val="0"/>
              </a:ext>
            </a:extLst>
          </a:blip>
          <a:srcRect l="48709" t="50000" r="2582"/>
          <a:stretch/>
        </p:blipFill>
        <p:spPr>
          <a:xfrm>
            <a:off x="8241484" y="2642863"/>
            <a:ext cx="3950516" cy="2281072"/>
          </a:xfrm>
          <a:prstGeom prst="rect">
            <a:avLst/>
          </a:prstGeom>
        </p:spPr>
      </p:pic>
      <p:pic>
        <p:nvPicPr>
          <p:cNvPr id="3" name="Obraz 2">
            <a:extLst>
              <a:ext uri="{FF2B5EF4-FFF2-40B4-BE49-F238E27FC236}">
                <a16:creationId xmlns:a16="http://schemas.microsoft.com/office/drawing/2014/main" id="{BC2965EF-4864-48F8-976D-28BA80688B53}"/>
              </a:ext>
            </a:extLst>
          </p:cNvPr>
          <p:cNvPicPr>
            <a:picLocks noChangeAspect="1"/>
          </p:cNvPicPr>
          <p:nvPr/>
        </p:nvPicPr>
        <p:blipFill rotWithShape="1">
          <a:blip r:embed="rId3">
            <a:extLst>
              <a:ext uri="{28A0092B-C50C-407E-A947-70E740481C1C}">
                <a14:useLocalDpi xmlns:a14="http://schemas.microsoft.com/office/drawing/2010/main" val="0"/>
              </a:ext>
            </a:extLst>
          </a:blip>
          <a:srcRect l="47225" t="23815" r="2260" b="12429"/>
          <a:stretch/>
        </p:blipFill>
        <p:spPr>
          <a:xfrm>
            <a:off x="4519138" y="2640499"/>
            <a:ext cx="4272506" cy="2285801"/>
          </a:xfrm>
          <a:prstGeom prst="rect">
            <a:avLst/>
          </a:prstGeom>
        </p:spPr>
      </p:pic>
      <p:pic>
        <p:nvPicPr>
          <p:cNvPr id="5" name="Obraz 4">
            <a:extLst>
              <a:ext uri="{FF2B5EF4-FFF2-40B4-BE49-F238E27FC236}">
                <a16:creationId xmlns:a16="http://schemas.microsoft.com/office/drawing/2014/main" id="{4046F309-647B-DE92-B7AE-7C7D8E9DC394}"/>
              </a:ext>
            </a:extLst>
          </p:cNvPr>
          <p:cNvPicPr>
            <a:picLocks noChangeAspect="1"/>
          </p:cNvPicPr>
          <p:nvPr/>
        </p:nvPicPr>
        <p:blipFill rotWithShape="1">
          <a:blip r:embed="rId3">
            <a:extLst>
              <a:ext uri="{28A0092B-C50C-407E-A947-70E740481C1C}">
                <a14:useLocalDpi xmlns:a14="http://schemas.microsoft.com/office/drawing/2010/main" val="0"/>
              </a:ext>
            </a:extLst>
          </a:blip>
          <a:srcRect t="54981" r="54587"/>
          <a:stretch/>
        </p:blipFill>
        <p:spPr>
          <a:xfrm>
            <a:off x="0" y="2323679"/>
            <a:ext cx="4658879" cy="2597892"/>
          </a:xfrm>
          <a:prstGeom prst="rect">
            <a:avLst/>
          </a:prstGeom>
        </p:spPr>
      </p:pic>
      <p:pic>
        <p:nvPicPr>
          <p:cNvPr id="6" name="Symbol zastępczy obrazu 5">
            <a:extLst>
              <a:ext uri="{FF2B5EF4-FFF2-40B4-BE49-F238E27FC236}">
                <a16:creationId xmlns:a16="http://schemas.microsoft.com/office/drawing/2014/main" id="{29812F9D-21B3-FA06-B6E3-8624E7A2609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07" t="22811" r="51702" b="14627"/>
          <a:stretch/>
        </p:blipFill>
        <p:spPr>
          <a:xfrm>
            <a:off x="0" y="0"/>
            <a:ext cx="12192000" cy="2645227"/>
          </a:xfrm>
        </p:spPr>
      </p:pic>
      <p:sp>
        <p:nvSpPr>
          <p:cNvPr id="10" name="pole tekstowe 9">
            <a:extLst>
              <a:ext uri="{FF2B5EF4-FFF2-40B4-BE49-F238E27FC236}">
                <a16:creationId xmlns:a16="http://schemas.microsoft.com/office/drawing/2014/main" id="{3AEF876E-2C76-4E95-0B20-BAFA4CFA8E48}"/>
              </a:ext>
            </a:extLst>
          </p:cNvPr>
          <p:cNvSpPr txBox="1"/>
          <p:nvPr/>
        </p:nvSpPr>
        <p:spPr>
          <a:xfrm>
            <a:off x="835231" y="5025824"/>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Konkurs plastyczny</a:t>
            </a:r>
            <a:endParaRPr lang="pl-PL" b="1" dirty="0">
              <a:solidFill>
                <a:schemeClr val="bg1"/>
              </a:solidFill>
            </a:endParaRPr>
          </a:p>
        </p:txBody>
      </p:sp>
      <p:sp>
        <p:nvSpPr>
          <p:cNvPr id="13" name="Symbol zastępczy tekstu 5">
            <a:extLst>
              <a:ext uri="{FF2B5EF4-FFF2-40B4-BE49-F238E27FC236}">
                <a16:creationId xmlns:a16="http://schemas.microsoft.com/office/drawing/2014/main" id="{2B98217D-C0C9-432E-5C54-A34A1B6004C6}"/>
              </a:ext>
            </a:extLst>
          </p:cNvPr>
          <p:cNvSpPr txBox="1">
            <a:spLocks/>
          </p:cNvSpPr>
          <p:nvPr/>
        </p:nvSpPr>
        <p:spPr>
          <a:xfrm>
            <a:off x="1036006" y="5660478"/>
            <a:ext cx="10113264" cy="820709"/>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latin typeface="Calibri" panose="020F0502020204030204" pitchFamily="34" charset="0"/>
                <a:ea typeface="Calibri" panose="020F0502020204030204" pitchFamily="34" charset="0"/>
                <a:cs typeface="Times New Roman" panose="02020603050405020304" pitchFamily="18" charset="0"/>
              </a:rPr>
              <a:t>W dniu 13.12.2022 r. ogłoszono konkurs plastyczny. Łącznie wpłynęło 34 prace z 2 kategorii wiekowych.  </a:t>
            </a:r>
            <a:endParaRPr lang="pl-PL"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8203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80CA8C82-F3E8-7F79-7929-F066CCCC50D9}"/>
              </a:ext>
            </a:extLst>
          </p:cNvPr>
          <p:cNvPicPr>
            <a:picLocks noChangeAspect="1"/>
          </p:cNvPicPr>
          <p:nvPr/>
        </p:nvPicPr>
        <p:blipFill>
          <a:blip r:embed="rId2"/>
          <a:stretch>
            <a:fillRect/>
          </a:stretch>
        </p:blipFill>
        <p:spPr>
          <a:xfrm>
            <a:off x="0" y="0"/>
            <a:ext cx="6893169" cy="4930159"/>
          </a:xfrm>
          <a:prstGeom prst="rect">
            <a:avLst/>
          </a:prstGeom>
        </p:spPr>
      </p:pic>
      <p:pic>
        <p:nvPicPr>
          <p:cNvPr id="7" name="Obraz 6">
            <a:extLst>
              <a:ext uri="{FF2B5EF4-FFF2-40B4-BE49-F238E27FC236}">
                <a16:creationId xmlns:a16="http://schemas.microsoft.com/office/drawing/2014/main" id="{1B1CFF22-7231-EDEC-2022-534E11345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150" y="0"/>
            <a:ext cx="5382849" cy="3415867"/>
          </a:xfrm>
          <a:prstGeom prst="rect">
            <a:avLst/>
          </a:prstGeom>
        </p:spPr>
      </p:pic>
      <p:pic>
        <p:nvPicPr>
          <p:cNvPr id="6" name="Symbol zastępczy obrazu 5">
            <a:extLst>
              <a:ext uri="{FF2B5EF4-FFF2-40B4-BE49-F238E27FC236}">
                <a16:creationId xmlns:a16="http://schemas.microsoft.com/office/drawing/2014/main" id="{C826969A-1505-C65F-FBF3-1D8D988FF483}"/>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19562" t="28375" r="18223" b="12676"/>
          <a:stretch/>
        </p:blipFill>
        <p:spPr>
          <a:xfrm>
            <a:off x="6809149" y="2106010"/>
            <a:ext cx="5382849" cy="2824149"/>
          </a:xfrm>
        </p:spPr>
      </p:pic>
      <p:sp>
        <p:nvSpPr>
          <p:cNvPr id="13" name="pole tekstowe 12">
            <a:extLst>
              <a:ext uri="{FF2B5EF4-FFF2-40B4-BE49-F238E27FC236}">
                <a16:creationId xmlns:a16="http://schemas.microsoft.com/office/drawing/2014/main" id="{76814B05-1876-11B3-6161-4FAA0DDAE152}"/>
              </a:ext>
            </a:extLst>
          </p:cNvPr>
          <p:cNvSpPr txBox="1"/>
          <p:nvPr/>
        </p:nvSpPr>
        <p:spPr>
          <a:xfrm>
            <a:off x="835231" y="5025824"/>
            <a:ext cx="10314039" cy="369332"/>
          </a:xfrm>
          <a:prstGeom prst="rect">
            <a:avLst/>
          </a:prstGeom>
          <a:noFill/>
        </p:spPr>
        <p:txBody>
          <a:bodyPr wrap="square" rtlCol="0">
            <a:spAutoFit/>
          </a:bodyPr>
          <a:lstStyle/>
          <a:p>
            <a:pPr algn="ctr"/>
            <a:r>
              <a:rPr lang="pl-PL" b="1" kern="100" dirty="0">
                <a:solidFill>
                  <a:schemeClr val="bg1"/>
                </a:solidFill>
                <a:latin typeface="Calibri" panose="020F0502020204030204" pitchFamily="34" charset="0"/>
                <a:cs typeface="Times New Roman" panose="02020603050405020304" pitchFamily="18" charset="0"/>
              </a:rPr>
              <a:t>Konkurs plastyczny</a:t>
            </a:r>
            <a:endParaRPr lang="pl-PL" b="1" dirty="0">
              <a:solidFill>
                <a:schemeClr val="bg1"/>
              </a:solidFill>
            </a:endParaRPr>
          </a:p>
        </p:txBody>
      </p:sp>
      <p:sp>
        <p:nvSpPr>
          <p:cNvPr id="14" name="Symbol zastępczy tekstu 5">
            <a:extLst>
              <a:ext uri="{FF2B5EF4-FFF2-40B4-BE49-F238E27FC236}">
                <a16:creationId xmlns:a16="http://schemas.microsoft.com/office/drawing/2014/main" id="{0D20A257-1121-40F0-3937-CEBC8CAB99E3}"/>
              </a:ext>
            </a:extLst>
          </p:cNvPr>
          <p:cNvSpPr txBox="1">
            <a:spLocks/>
          </p:cNvSpPr>
          <p:nvPr/>
        </p:nvSpPr>
        <p:spPr>
          <a:xfrm>
            <a:off x="1036006" y="5660478"/>
            <a:ext cx="10113264" cy="820709"/>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just">
              <a:lnSpc>
                <a:spcPct val="100000"/>
              </a:lnSpc>
            </a:pPr>
            <a:r>
              <a:rPr lang="pl-PL" sz="1600" kern="100" dirty="0">
                <a:latin typeface="Calibri" panose="020F0502020204030204" pitchFamily="34" charset="0"/>
                <a:ea typeface="Calibri" panose="020F0502020204030204" pitchFamily="34" charset="0"/>
                <a:cs typeface="Times New Roman" panose="02020603050405020304" pitchFamily="18" charset="0"/>
              </a:rPr>
              <a:t>W dniu 2 lutego i 3 </a:t>
            </a:r>
            <a:r>
              <a:rPr lang="pl-PL" sz="1600" kern="100">
                <a:latin typeface="Calibri" panose="020F0502020204030204" pitchFamily="34" charset="0"/>
                <a:ea typeface="Calibri" panose="020F0502020204030204" pitchFamily="34" charset="0"/>
                <a:cs typeface="Times New Roman" panose="02020603050405020304" pitchFamily="18" charset="0"/>
              </a:rPr>
              <a:t>marca 2022 </a:t>
            </a:r>
            <a:r>
              <a:rPr lang="pl-PL" sz="1600" kern="100" dirty="0">
                <a:latin typeface="Calibri" panose="020F0502020204030204" pitchFamily="34" charset="0"/>
                <a:ea typeface="Calibri" panose="020F0502020204030204" pitchFamily="34" charset="0"/>
                <a:cs typeface="Times New Roman" panose="02020603050405020304" pitchFamily="18" charset="0"/>
              </a:rPr>
              <a:t>r. odbyło się uroczyste wręczenie nagród. Uczestnicy wykazali się dużą wiedzą na temat odnawialnych źródeł energii. Każda praca została wykonana z należytą starannością i pomysłowością.    </a:t>
            </a:r>
            <a:endParaRPr lang="pl-PL"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9173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B96B1F-7014-1A4A-DA6A-99EEBAA1A19D}"/>
              </a:ext>
            </a:extLst>
          </p:cNvPr>
          <p:cNvSpPr>
            <a:spLocks noGrp="1"/>
          </p:cNvSpPr>
          <p:nvPr>
            <p:ph type="ctrTitle"/>
          </p:nvPr>
        </p:nvSpPr>
        <p:spPr>
          <a:xfrm>
            <a:off x="1241659" y="1338948"/>
            <a:ext cx="10058400" cy="2126861"/>
          </a:xfrm>
        </p:spPr>
        <p:txBody>
          <a:bodyPr/>
          <a:lstStyle/>
          <a:p>
            <a:pPr algn="ctr"/>
            <a:r>
              <a:rPr lang="pl-PL" b="1" dirty="0">
                <a:latin typeface="Calibri" panose="020F0502020204030204" pitchFamily="34" charset="0"/>
                <a:cs typeface="Calibri" panose="020F0502020204030204" pitchFamily="34" charset="0"/>
              </a:rPr>
              <a:t>DZIĘKUJĘ ZA UWAGĘ</a:t>
            </a:r>
          </a:p>
        </p:txBody>
      </p:sp>
      <p:sp>
        <p:nvSpPr>
          <p:cNvPr id="3" name="Podtytuł 2">
            <a:extLst>
              <a:ext uri="{FF2B5EF4-FFF2-40B4-BE49-F238E27FC236}">
                <a16:creationId xmlns:a16="http://schemas.microsoft.com/office/drawing/2014/main" id="{B18A3095-13F6-7FB3-7877-14430B89615D}"/>
              </a:ext>
            </a:extLst>
          </p:cNvPr>
          <p:cNvSpPr>
            <a:spLocks noGrp="1"/>
          </p:cNvSpPr>
          <p:nvPr>
            <p:ph type="subTitle" idx="1"/>
          </p:nvPr>
        </p:nvSpPr>
        <p:spPr/>
        <p:txBody>
          <a:bodyPr>
            <a:normAutofit fontScale="70000" lnSpcReduction="20000"/>
          </a:bodyPr>
          <a:lstStyle/>
          <a:p>
            <a:r>
              <a:rPr lang="pl-PL" b="1" dirty="0"/>
              <a:t>				</a:t>
            </a:r>
          </a:p>
          <a:p>
            <a:r>
              <a:rPr lang="pl-PL" b="1" dirty="0"/>
              <a:t>					</a:t>
            </a:r>
          </a:p>
          <a:p>
            <a:r>
              <a:rPr lang="pl-PL" b="1" dirty="0"/>
              <a:t>								Iwona </a:t>
            </a:r>
            <a:r>
              <a:rPr lang="pl-PL" b="1" dirty="0" err="1"/>
              <a:t>chmielewska</a:t>
            </a:r>
            <a:endParaRPr lang="pl-PL" b="1" dirty="0"/>
          </a:p>
        </p:txBody>
      </p:sp>
      <p:pic>
        <p:nvPicPr>
          <p:cNvPr id="4" name="Obraz 3">
            <a:extLst>
              <a:ext uri="{FF2B5EF4-FFF2-40B4-BE49-F238E27FC236}">
                <a16:creationId xmlns:a16="http://schemas.microsoft.com/office/drawing/2014/main" id="{43F9042E-88C6-562F-541F-74A69897E1DA}"/>
              </a:ext>
            </a:extLst>
          </p:cNvPr>
          <p:cNvPicPr>
            <a:picLocks noChangeAspect="1"/>
          </p:cNvPicPr>
          <p:nvPr/>
        </p:nvPicPr>
        <p:blipFill>
          <a:blip r:embed="rId2"/>
          <a:stretch>
            <a:fillRect/>
          </a:stretch>
        </p:blipFill>
        <p:spPr>
          <a:xfrm>
            <a:off x="1986501" y="249233"/>
            <a:ext cx="9169179" cy="1426588"/>
          </a:xfrm>
          <a:prstGeom prst="rect">
            <a:avLst/>
          </a:prstGeom>
        </p:spPr>
      </p:pic>
      <p:sp>
        <p:nvSpPr>
          <p:cNvPr id="5" name="pole tekstowe 4">
            <a:extLst>
              <a:ext uri="{FF2B5EF4-FFF2-40B4-BE49-F238E27FC236}">
                <a16:creationId xmlns:a16="http://schemas.microsoft.com/office/drawing/2014/main" id="{41C3C8D6-B046-58D1-8A32-9103820A6232}"/>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59507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D3468C-EB48-E909-08B1-8D752EA3F53A}"/>
              </a:ext>
            </a:extLst>
          </p:cNvPr>
          <p:cNvSpPr>
            <a:spLocks noGrp="1"/>
          </p:cNvSpPr>
          <p:nvPr>
            <p:ph type="title"/>
          </p:nvPr>
        </p:nvSpPr>
        <p:spPr>
          <a:xfrm>
            <a:off x="838201" y="261216"/>
            <a:ext cx="5474111" cy="1325563"/>
          </a:xfrm>
        </p:spPr>
        <p:txBody>
          <a:bodyPr>
            <a:normAutofit/>
          </a:bodyPr>
          <a:lstStyle/>
          <a:p>
            <a:pPr algn="ctr"/>
            <a:r>
              <a:rPr lang="pl-PL" sz="4000" b="1" dirty="0">
                <a:latin typeface="+mn-lt"/>
              </a:rPr>
              <a:t>CEL PROJEKTU</a:t>
            </a:r>
          </a:p>
        </p:txBody>
      </p:sp>
      <p:sp>
        <p:nvSpPr>
          <p:cNvPr id="3" name="Symbol zastępczy zawartości 2">
            <a:extLst>
              <a:ext uri="{FF2B5EF4-FFF2-40B4-BE49-F238E27FC236}">
                <a16:creationId xmlns:a16="http://schemas.microsoft.com/office/drawing/2014/main" id="{81F4B418-034B-638C-B81F-AA1AA81B3F17}"/>
              </a:ext>
            </a:extLst>
          </p:cNvPr>
          <p:cNvSpPr>
            <a:spLocks noGrp="1"/>
          </p:cNvSpPr>
          <p:nvPr>
            <p:ph idx="1"/>
          </p:nvPr>
        </p:nvSpPr>
        <p:spPr>
          <a:xfrm>
            <a:off x="838201" y="1845289"/>
            <a:ext cx="5257800" cy="4408027"/>
          </a:xfrm>
        </p:spPr>
        <p:txBody>
          <a:bodyPr>
            <a:normAutofit/>
          </a:bodyPr>
          <a:lstStyle/>
          <a:p>
            <a:pPr marL="0" indent="0" algn="just">
              <a:buNone/>
            </a:pPr>
            <a:r>
              <a:rPr lang="pl-PL" dirty="0">
                <a:latin typeface="Calibri" panose="020F0502020204030204" pitchFamily="34" charset="0"/>
                <a:cs typeface="Calibri" panose="020F0502020204030204" pitchFamily="34" charset="0"/>
              </a:rPr>
              <a:t>Celem projektu jest wdrożenie w Spółce Wodnej „Łeba” innowacji w zakresie energetyczno-nawozowego przetwarzania osadów ściekowych, redukujących negatywny wpływ na środowisko w nadmorskim regionie turystycznym. </a:t>
            </a:r>
          </a:p>
          <a:p>
            <a:pPr marL="0" indent="0" algn="just">
              <a:buNone/>
            </a:pPr>
            <a:r>
              <a:rPr lang="pl-PL" dirty="0">
                <a:latin typeface="Calibri" panose="020F0502020204030204" pitchFamily="34" charset="0"/>
                <a:cs typeface="Calibri" panose="020F0502020204030204" pitchFamily="34" charset="0"/>
              </a:rPr>
              <a:t>Nastąpi to poprzez zmiany procesowe w istniejącej oczyszczalni ścieków, wskutek rozpoczęcia przetwarzania osadów ściekowych z domieszkami odpadów komunalnych biodegradowalnych, na drodze fermentacji metanowej z produkcją biogazu i </a:t>
            </a:r>
            <a:r>
              <a:rPr lang="pl-PL" dirty="0" err="1">
                <a:latin typeface="Calibri" panose="020F0502020204030204" pitchFamily="34" charset="0"/>
                <a:cs typeface="Calibri" panose="020F0502020204030204" pitchFamily="34" charset="0"/>
              </a:rPr>
              <a:t>bionawozów</a:t>
            </a:r>
            <a:r>
              <a:rPr lang="pl-PL" dirty="0">
                <a:latin typeface="Calibri" panose="020F0502020204030204" pitchFamily="34" charset="0"/>
                <a:cs typeface="Calibri" panose="020F0502020204030204" pitchFamily="34" charset="0"/>
              </a:rPr>
              <a:t>.</a:t>
            </a:r>
          </a:p>
          <a:p>
            <a:pPr marL="0" indent="0">
              <a:buNone/>
            </a:pPr>
            <a:endParaRPr lang="pl-PL" dirty="0"/>
          </a:p>
        </p:txBody>
      </p:sp>
      <p:pic>
        <p:nvPicPr>
          <p:cNvPr id="4" name="Obraz 3">
            <a:extLst>
              <a:ext uri="{FF2B5EF4-FFF2-40B4-BE49-F238E27FC236}">
                <a16:creationId xmlns:a16="http://schemas.microsoft.com/office/drawing/2014/main" id="{958EE73F-B553-1C3A-9E23-608A9D73665A}"/>
              </a:ext>
            </a:extLst>
          </p:cNvPr>
          <p:cNvPicPr>
            <a:picLocks noChangeAspect="1"/>
          </p:cNvPicPr>
          <p:nvPr/>
        </p:nvPicPr>
        <p:blipFill>
          <a:blip r:embed="rId2"/>
          <a:stretch>
            <a:fillRect/>
          </a:stretch>
        </p:blipFill>
        <p:spPr>
          <a:xfrm>
            <a:off x="6886574" y="1498727"/>
            <a:ext cx="4467225" cy="3860545"/>
          </a:xfrm>
          <a:prstGeom prst="rect">
            <a:avLst/>
          </a:prstGeom>
        </p:spPr>
      </p:pic>
      <p:sp>
        <p:nvSpPr>
          <p:cNvPr id="5" name="pole tekstowe 4">
            <a:extLst>
              <a:ext uri="{FF2B5EF4-FFF2-40B4-BE49-F238E27FC236}">
                <a16:creationId xmlns:a16="http://schemas.microsoft.com/office/drawing/2014/main" id="{941F5910-F377-C5F8-BBEA-0B1069CA8525}"/>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82796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3215147" y="766917"/>
            <a:ext cx="5611759" cy="795953"/>
          </a:xfrm>
        </p:spPr>
        <p:txBody>
          <a:bodyPr>
            <a:normAutofit/>
          </a:bodyPr>
          <a:lstStyle/>
          <a:p>
            <a:pPr algn="ctr"/>
            <a:r>
              <a:rPr lang="pl-PL" sz="4000" b="1" dirty="0">
                <a:latin typeface="Calibri" panose="020F0502020204030204" pitchFamily="34" charset="0"/>
                <a:cs typeface="Calibri" panose="020F0502020204030204" pitchFamily="34" charset="0"/>
              </a:rPr>
              <a:t>ZAŁOŻENIA PROJEKTU</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2125764" y="1963275"/>
            <a:ext cx="9004352" cy="4351339"/>
          </a:xfrm>
        </p:spPr>
        <p:txBody>
          <a:bodyPr>
            <a:normAutofit fontScale="92500" lnSpcReduction="10000"/>
          </a:bodyPr>
          <a:lstStyle/>
          <a:p>
            <a:pPr marL="0" indent="0" algn="just">
              <a:buNone/>
            </a:pPr>
            <a:r>
              <a:rPr lang="pl-PL" sz="2400" dirty="0">
                <a:latin typeface="Calibri" panose="020F0502020204030204" pitchFamily="34" charset="0"/>
                <a:cs typeface="Calibri" panose="020F0502020204030204" pitchFamily="34" charset="0"/>
              </a:rPr>
              <a:t>odzysk energii elektrycznej i cieplnej wskutek produkcji biogazu z osadu ściekowego oraz dodatkowy uzysk energii elektrycznej dzięki instalacji fotowoltaicznej</a:t>
            </a:r>
          </a:p>
          <a:p>
            <a:pPr marL="0" indent="0" algn="just">
              <a:buNone/>
            </a:pPr>
            <a:endParaRPr lang="pl-PL" sz="2400" dirty="0">
              <a:latin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cs typeface="Calibri" panose="020F0502020204030204" pitchFamily="34" charset="0"/>
              </a:rPr>
              <a:t>redukcja ilości i poprawa właściwości osadów ściekowych kierowanych do kompostowania</a:t>
            </a:r>
          </a:p>
          <a:p>
            <a:pPr marL="0" indent="0" algn="just">
              <a:buNone/>
            </a:pPr>
            <a:endParaRPr lang="pl-PL" sz="2400" dirty="0">
              <a:latin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cs typeface="Calibri" panose="020F0502020204030204" pitchFamily="34" charset="0"/>
              </a:rPr>
              <a:t>opracowanie nowych nawozów i zmniejszenie uciążliwości zapachowej</a:t>
            </a:r>
          </a:p>
          <a:p>
            <a:pPr marL="0" indent="0" algn="just">
              <a:buNone/>
            </a:pPr>
            <a:endParaRPr lang="pl-PL" sz="2400" dirty="0">
              <a:latin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cs typeface="Calibri" panose="020F0502020204030204" pitchFamily="34" charset="0"/>
              </a:rPr>
              <a:t>zastosowanie nowego strumienia odpadów uciążliwych dla miejscowości turystycznych w pasie nadmorskim</a:t>
            </a:r>
          </a:p>
          <a:p>
            <a:pPr marL="0" indent="0">
              <a:buNone/>
            </a:pPr>
            <a:endParaRPr lang="pl-PL" dirty="0"/>
          </a:p>
        </p:txBody>
      </p:sp>
      <p:pic>
        <p:nvPicPr>
          <p:cNvPr id="4" name="Obraz 3">
            <a:extLst>
              <a:ext uri="{FF2B5EF4-FFF2-40B4-BE49-F238E27FC236}">
                <a16:creationId xmlns:a16="http://schemas.microsoft.com/office/drawing/2014/main" id="{FB5D9E64-EE31-0DC6-D21B-F6DDB29E6AE3}"/>
              </a:ext>
            </a:extLst>
          </p:cNvPr>
          <p:cNvPicPr>
            <a:picLocks noChangeAspect="1"/>
          </p:cNvPicPr>
          <p:nvPr/>
        </p:nvPicPr>
        <p:blipFill>
          <a:blip r:embed="rId2"/>
          <a:stretch>
            <a:fillRect/>
          </a:stretch>
        </p:blipFill>
        <p:spPr>
          <a:xfrm>
            <a:off x="1409235" y="2058476"/>
            <a:ext cx="561975" cy="552451"/>
          </a:xfrm>
          <a:prstGeom prst="rect">
            <a:avLst/>
          </a:prstGeom>
        </p:spPr>
      </p:pic>
      <p:pic>
        <p:nvPicPr>
          <p:cNvPr id="5" name="Obraz 4">
            <a:extLst>
              <a:ext uri="{FF2B5EF4-FFF2-40B4-BE49-F238E27FC236}">
                <a16:creationId xmlns:a16="http://schemas.microsoft.com/office/drawing/2014/main" id="{BE6A1245-E5FE-74C8-5672-4D9E265908E7}"/>
              </a:ext>
            </a:extLst>
          </p:cNvPr>
          <p:cNvPicPr>
            <a:picLocks noChangeAspect="1"/>
          </p:cNvPicPr>
          <p:nvPr/>
        </p:nvPicPr>
        <p:blipFill>
          <a:blip r:embed="rId3"/>
          <a:stretch>
            <a:fillRect/>
          </a:stretch>
        </p:blipFill>
        <p:spPr>
          <a:xfrm>
            <a:off x="1380659" y="3418374"/>
            <a:ext cx="590551" cy="542925"/>
          </a:xfrm>
          <a:prstGeom prst="rect">
            <a:avLst/>
          </a:prstGeom>
        </p:spPr>
      </p:pic>
      <p:pic>
        <p:nvPicPr>
          <p:cNvPr id="6" name="Obraz 5">
            <a:extLst>
              <a:ext uri="{FF2B5EF4-FFF2-40B4-BE49-F238E27FC236}">
                <a16:creationId xmlns:a16="http://schemas.microsoft.com/office/drawing/2014/main" id="{539AF392-E48B-18BC-C631-86009DCA8F89}"/>
              </a:ext>
            </a:extLst>
          </p:cNvPr>
          <p:cNvPicPr>
            <a:picLocks noChangeAspect="1"/>
          </p:cNvPicPr>
          <p:nvPr/>
        </p:nvPicPr>
        <p:blipFill>
          <a:blip r:embed="rId4"/>
          <a:stretch>
            <a:fillRect/>
          </a:stretch>
        </p:blipFill>
        <p:spPr>
          <a:xfrm>
            <a:off x="1435350" y="4441198"/>
            <a:ext cx="542925" cy="495300"/>
          </a:xfrm>
          <a:prstGeom prst="rect">
            <a:avLst/>
          </a:prstGeom>
        </p:spPr>
      </p:pic>
      <p:pic>
        <p:nvPicPr>
          <p:cNvPr id="7" name="Obraz 6">
            <a:extLst>
              <a:ext uri="{FF2B5EF4-FFF2-40B4-BE49-F238E27FC236}">
                <a16:creationId xmlns:a16="http://schemas.microsoft.com/office/drawing/2014/main" id="{10128658-06A1-D42B-209A-755D506BA872}"/>
              </a:ext>
            </a:extLst>
          </p:cNvPr>
          <p:cNvPicPr>
            <a:picLocks noChangeAspect="1"/>
          </p:cNvPicPr>
          <p:nvPr/>
        </p:nvPicPr>
        <p:blipFill>
          <a:blip r:embed="rId5"/>
          <a:stretch>
            <a:fillRect/>
          </a:stretch>
        </p:blipFill>
        <p:spPr>
          <a:xfrm>
            <a:off x="1435350" y="5390793"/>
            <a:ext cx="533400" cy="600075"/>
          </a:xfrm>
          <a:prstGeom prst="rect">
            <a:avLst/>
          </a:prstGeom>
        </p:spPr>
      </p:pic>
      <p:sp>
        <p:nvSpPr>
          <p:cNvPr id="8" name="pole tekstowe 7">
            <a:extLst>
              <a:ext uri="{FF2B5EF4-FFF2-40B4-BE49-F238E27FC236}">
                <a16:creationId xmlns:a16="http://schemas.microsoft.com/office/drawing/2014/main" id="{75472D45-74C3-D09F-31BB-C1895FEE55D2}"/>
              </a:ext>
            </a:extLst>
          </p:cNvPr>
          <p:cNvSpPr txBox="1"/>
          <p:nvPr/>
        </p:nvSpPr>
        <p:spPr>
          <a:xfrm>
            <a:off x="974342" y="6376968"/>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1754307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3215147" y="251671"/>
            <a:ext cx="5611759" cy="1311200"/>
          </a:xfrm>
        </p:spPr>
        <p:txBody>
          <a:bodyPr>
            <a:normAutofit/>
          </a:bodyPr>
          <a:lstStyle/>
          <a:p>
            <a:pPr algn="ctr"/>
            <a:r>
              <a:rPr lang="pl-PL" sz="4000" b="1" dirty="0">
                <a:latin typeface="Calibri" panose="020F0502020204030204" pitchFamily="34" charset="0"/>
                <a:cs typeface="Calibri" panose="020F0502020204030204" pitchFamily="34" charset="0"/>
              </a:rPr>
              <a:t>ZNACZENIE PROJEKTU DLA OTOCZENIA FIRMY</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2125764" y="1963275"/>
            <a:ext cx="9004352" cy="4351339"/>
          </a:xfrm>
        </p:spPr>
        <p:txBody>
          <a:bodyPr>
            <a:normAutofit fontScale="92500" lnSpcReduction="20000"/>
          </a:bodyPr>
          <a:lstStyle/>
          <a:p>
            <a:pPr marL="0" indent="0" algn="just">
              <a:buNone/>
            </a:pPr>
            <a:r>
              <a:rPr lang="pl-PL" sz="2400" dirty="0"/>
              <a:t> </a:t>
            </a:r>
            <a:r>
              <a:rPr lang="pl-PL" sz="2400" dirty="0">
                <a:latin typeface="Calibri" panose="020F0502020204030204" pitchFamily="34" charset="0"/>
                <a:cs typeface="Calibri" panose="020F0502020204030204" pitchFamily="34" charset="0"/>
              </a:rPr>
              <a:t>wzrost zatrudnienia osób bezrobotnych</a:t>
            </a:r>
          </a:p>
          <a:p>
            <a:pPr marL="0" indent="0" algn="just">
              <a:buNone/>
            </a:pPr>
            <a:r>
              <a:rPr lang="pl-PL" sz="2400" dirty="0">
                <a:latin typeface="Calibri" panose="020F0502020204030204" pitchFamily="34" charset="0"/>
                <a:cs typeface="Calibri" panose="020F0502020204030204" pitchFamily="34" charset="0"/>
              </a:rPr>
              <a:t> </a:t>
            </a:r>
          </a:p>
          <a:p>
            <a:pPr marL="0" indent="0" algn="just">
              <a:buNone/>
            </a:pPr>
            <a:r>
              <a:rPr lang="pl-PL" sz="2400" dirty="0">
                <a:latin typeface="Calibri" panose="020F0502020204030204" pitchFamily="34" charset="0"/>
                <a:cs typeface="Calibri" panose="020F0502020204030204" pitchFamily="34" charset="0"/>
              </a:rPr>
              <a:t>polepszenie jakości środowiska naturalnego (w rezultacie redukcja CO2 mniej emisji do atmosfery poprzez eliminację zużycia węgla, oleju opałowego               i uzyskanie ciepła z biogazowni)</a:t>
            </a:r>
          </a:p>
          <a:p>
            <a:pPr marL="0" indent="0" algn="just">
              <a:buNone/>
            </a:pPr>
            <a:endParaRPr lang="pl-PL" sz="2400" dirty="0">
              <a:latin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cs typeface="Calibri" panose="020F0502020204030204" pitchFamily="34" charset="0"/>
              </a:rPr>
              <a:t>pozytywny wpływ na rozwój lokalnej przestrzeni biznesowej lub technologicznej</a:t>
            </a:r>
          </a:p>
          <a:p>
            <a:pPr marL="0" indent="0" algn="just">
              <a:buNone/>
            </a:pPr>
            <a:endParaRPr lang="pl-PL" sz="2400" dirty="0">
              <a:latin typeface="Calibri" panose="020F0502020204030204" pitchFamily="34" charset="0"/>
              <a:cs typeface="Calibri" panose="020F0502020204030204" pitchFamily="34" charset="0"/>
            </a:endParaRPr>
          </a:p>
          <a:p>
            <a:pPr marL="0" indent="0" algn="just">
              <a:buNone/>
            </a:pPr>
            <a:r>
              <a:rPr lang="pl-PL" sz="2400" dirty="0">
                <a:latin typeface="Calibri" panose="020F0502020204030204" pitchFamily="34" charset="0"/>
                <a:cs typeface="Calibri" panose="020F0502020204030204" pitchFamily="34" charset="0"/>
              </a:rPr>
              <a:t>rozwój wiedzy wśród mieszkańców, przedsiębiorców i turystów (świadomość możliwości odbioru innych odpadów </a:t>
            </a:r>
            <a:r>
              <a:rPr lang="pl-PL" sz="2400" dirty="0" err="1">
                <a:latin typeface="Calibri" panose="020F0502020204030204" pitchFamily="34" charset="0"/>
                <a:cs typeface="Calibri" panose="020F0502020204030204" pitchFamily="34" charset="0"/>
              </a:rPr>
              <a:t>biodegradowalnych</a:t>
            </a:r>
            <a:r>
              <a:rPr lang="pl-PL" sz="2400" dirty="0">
                <a:latin typeface="Calibri" panose="020F0502020204030204" pitchFamily="34" charset="0"/>
                <a:cs typeface="Calibri" panose="020F0502020204030204" pitchFamily="34" charset="0"/>
              </a:rPr>
              <a:t> i świadomość większego stopnia segregacji odpadów)</a:t>
            </a:r>
          </a:p>
          <a:p>
            <a:pPr marL="0" indent="0" algn="just">
              <a:buNone/>
            </a:pPr>
            <a:endParaRPr lang="pl-PL" sz="2400" dirty="0"/>
          </a:p>
          <a:p>
            <a:pPr marL="0" indent="0">
              <a:buNone/>
            </a:pPr>
            <a:endParaRPr lang="pl-PL" dirty="0"/>
          </a:p>
        </p:txBody>
      </p:sp>
      <p:pic>
        <p:nvPicPr>
          <p:cNvPr id="4" name="Obraz 3">
            <a:extLst>
              <a:ext uri="{FF2B5EF4-FFF2-40B4-BE49-F238E27FC236}">
                <a16:creationId xmlns:a16="http://schemas.microsoft.com/office/drawing/2014/main" id="{FB5D9E64-EE31-0DC6-D21B-F6DDB29E6AE3}"/>
              </a:ext>
            </a:extLst>
          </p:cNvPr>
          <p:cNvPicPr>
            <a:picLocks noChangeAspect="1"/>
          </p:cNvPicPr>
          <p:nvPr/>
        </p:nvPicPr>
        <p:blipFill>
          <a:blip r:embed="rId2"/>
          <a:stretch>
            <a:fillRect/>
          </a:stretch>
        </p:blipFill>
        <p:spPr>
          <a:xfrm>
            <a:off x="1563789" y="1805418"/>
            <a:ext cx="561975" cy="552451"/>
          </a:xfrm>
          <a:prstGeom prst="rect">
            <a:avLst/>
          </a:prstGeom>
        </p:spPr>
      </p:pic>
      <p:pic>
        <p:nvPicPr>
          <p:cNvPr id="5" name="Obraz 4">
            <a:extLst>
              <a:ext uri="{FF2B5EF4-FFF2-40B4-BE49-F238E27FC236}">
                <a16:creationId xmlns:a16="http://schemas.microsoft.com/office/drawing/2014/main" id="{BE6A1245-E5FE-74C8-5672-4D9E265908E7}"/>
              </a:ext>
            </a:extLst>
          </p:cNvPr>
          <p:cNvPicPr>
            <a:picLocks noChangeAspect="1"/>
          </p:cNvPicPr>
          <p:nvPr/>
        </p:nvPicPr>
        <p:blipFill>
          <a:blip r:embed="rId3"/>
          <a:stretch>
            <a:fillRect/>
          </a:stretch>
        </p:blipFill>
        <p:spPr>
          <a:xfrm>
            <a:off x="1549501" y="2900516"/>
            <a:ext cx="590551" cy="542925"/>
          </a:xfrm>
          <a:prstGeom prst="rect">
            <a:avLst/>
          </a:prstGeom>
        </p:spPr>
      </p:pic>
      <p:pic>
        <p:nvPicPr>
          <p:cNvPr id="6" name="Obraz 5">
            <a:extLst>
              <a:ext uri="{FF2B5EF4-FFF2-40B4-BE49-F238E27FC236}">
                <a16:creationId xmlns:a16="http://schemas.microsoft.com/office/drawing/2014/main" id="{539AF392-E48B-18BC-C631-86009DCA8F89}"/>
              </a:ext>
            </a:extLst>
          </p:cNvPr>
          <p:cNvPicPr>
            <a:picLocks noChangeAspect="1"/>
          </p:cNvPicPr>
          <p:nvPr/>
        </p:nvPicPr>
        <p:blipFill>
          <a:blip r:embed="rId4"/>
          <a:stretch>
            <a:fillRect/>
          </a:stretch>
        </p:blipFill>
        <p:spPr>
          <a:xfrm>
            <a:off x="1612150" y="3986088"/>
            <a:ext cx="542925" cy="495300"/>
          </a:xfrm>
          <a:prstGeom prst="rect">
            <a:avLst/>
          </a:prstGeom>
        </p:spPr>
      </p:pic>
      <p:pic>
        <p:nvPicPr>
          <p:cNvPr id="7" name="Obraz 6">
            <a:extLst>
              <a:ext uri="{FF2B5EF4-FFF2-40B4-BE49-F238E27FC236}">
                <a16:creationId xmlns:a16="http://schemas.microsoft.com/office/drawing/2014/main" id="{10128658-06A1-D42B-209A-755D506BA872}"/>
              </a:ext>
            </a:extLst>
          </p:cNvPr>
          <p:cNvPicPr>
            <a:picLocks noChangeAspect="1"/>
          </p:cNvPicPr>
          <p:nvPr/>
        </p:nvPicPr>
        <p:blipFill>
          <a:blip r:embed="rId5"/>
          <a:stretch>
            <a:fillRect/>
          </a:stretch>
        </p:blipFill>
        <p:spPr>
          <a:xfrm>
            <a:off x="1581918" y="5156277"/>
            <a:ext cx="533400" cy="600075"/>
          </a:xfrm>
          <a:prstGeom prst="rect">
            <a:avLst/>
          </a:prstGeom>
        </p:spPr>
      </p:pic>
      <p:sp>
        <p:nvSpPr>
          <p:cNvPr id="8" name="pole tekstowe 7">
            <a:extLst>
              <a:ext uri="{FF2B5EF4-FFF2-40B4-BE49-F238E27FC236}">
                <a16:creationId xmlns:a16="http://schemas.microsoft.com/office/drawing/2014/main" id="{4EE5C61E-EC40-051D-D5BA-90746EEF1DE0}"/>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5996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4A9C4D-CCBD-CE09-0DB9-2E60B92DB577}"/>
              </a:ext>
            </a:extLst>
          </p:cNvPr>
          <p:cNvSpPr>
            <a:spLocks noGrp="1"/>
          </p:cNvSpPr>
          <p:nvPr>
            <p:ph type="title"/>
          </p:nvPr>
        </p:nvSpPr>
        <p:spPr>
          <a:xfrm>
            <a:off x="1199627" y="363681"/>
            <a:ext cx="9991382" cy="1356061"/>
          </a:xfrm>
        </p:spPr>
        <p:txBody>
          <a:bodyPr>
            <a:noAutofit/>
          </a:bodyPr>
          <a:lstStyle/>
          <a:p>
            <a:pPr algn="ctr"/>
            <a:r>
              <a:rPr lang="pl-PL" sz="4000" b="1" dirty="0">
                <a:latin typeface="+mn-lt"/>
              </a:rPr>
              <a:t>Pozytywny wpływ na rozwój lokalnej przestrzeni biznesowej i technologicznej</a:t>
            </a:r>
          </a:p>
        </p:txBody>
      </p:sp>
      <p:sp>
        <p:nvSpPr>
          <p:cNvPr id="3" name="Symbol zastępczy zawartości 2">
            <a:extLst>
              <a:ext uri="{FF2B5EF4-FFF2-40B4-BE49-F238E27FC236}">
                <a16:creationId xmlns:a16="http://schemas.microsoft.com/office/drawing/2014/main" id="{1C650C5E-BE7A-A003-87B6-914A354D61A3}"/>
              </a:ext>
            </a:extLst>
          </p:cNvPr>
          <p:cNvSpPr>
            <a:spLocks noGrp="1"/>
          </p:cNvSpPr>
          <p:nvPr>
            <p:ph idx="1"/>
          </p:nvPr>
        </p:nvSpPr>
        <p:spPr>
          <a:xfrm>
            <a:off x="529937" y="1844435"/>
            <a:ext cx="10661072" cy="4594871"/>
          </a:xfrm>
        </p:spPr>
        <p:txBody>
          <a:bodyPr>
            <a:normAutofit/>
          </a:bodyPr>
          <a:lstStyle/>
          <a:p>
            <a:pPr marL="0" indent="0" algn="just">
              <a:buNone/>
            </a:pPr>
            <a:endParaRPr lang="pl-PL" sz="1700" dirty="0">
              <a:latin typeface="Calibri" panose="020F0502020204030204" pitchFamily="34" charset="0"/>
              <a:cs typeface="Calibri" panose="020F0502020204030204" pitchFamily="34" charset="0"/>
            </a:endParaRPr>
          </a:p>
          <a:p>
            <a:pPr marL="0" indent="0" algn="just">
              <a:buNone/>
            </a:pPr>
            <a:r>
              <a:rPr lang="pl-PL" sz="1700" b="1" dirty="0" err="1">
                <a:latin typeface="Calibri" panose="020F0502020204030204" pitchFamily="34" charset="0"/>
                <a:cs typeface="Calibri" panose="020F0502020204030204" pitchFamily="34" charset="0"/>
              </a:rPr>
              <a:t>Mikrobiogazownia</a:t>
            </a:r>
            <a:r>
              <a:rPr lang="pl-PL" sz="1700" b="1" dirty="0">
                <a:latin typeface="Calibri" panose="020F0502020204030204" pitchFamily="34" charset="0"/>
                <a:cs typeface="Calibri" panose="020F0502020204030204" pitchFamily="34" charset="0"/>
              </a:rPr>
              <a:t> jest ośrodkiem referencyjnym i demonstracyjnym </a:t>
            </a:r>
            <a:r>
              <a:rPr lang="pl-PL" sz="1700" dirty="0">
                <a:latin typeface="Calibri" panose="020F0502020204030204" pitchFamily="34" charset="0"/>
                <a:cs typeface="Calibri" panose="020F0502020204030204" pitchFamily="34" charset="0"/>
              </a:rPr>
              <a:t>służącym doświadczeniem i wiedzą dla innych regionów. Możliwa do replikacji w miejscowościach nadmorskich i w miejscowościach o charakterze sezonowym, gdzie małe oczyszczalnie borykają się z nadmiernym ładunkiem i obciążeniem oczyszczalni w wysokim sezonie.</a:t>
            </a:r>
          </a:p>
          <a:p>
            <a:pPr marL="0" indent="0" algn="just">
              <a:buNone/>
            </a:pPr>
            <a:r>
              <a:rPr lang="pl-PL" sz="1700" dirty="0">
                <a:latin typeface="Calibri" panose="020F0502020204030204" pitchFamily="34" charset="0"/>
                <a:cs typeface="Calibri" panose="020F0502020204030204" pitchFamily="34" charset="0"/>
              </a:rPr>
              <a:t>Ww. wdrożenie i demonstracja stymuluje rozwój technologii biogazu w instalacjach małej mocy (do 50 kW) dla średnich oczyszczalni (w Polsce jest 461 instalacji o 10 000 - 100 000 RLM) w innych regionach o podobnych problemach, gdzie niewykluczone, że konieczne będą zmiany technologii chociażby w zakresie dozowania nowych </a:t>
            </a:r>
            <a:r>
              <a:rPr lang="pl-PL" sz="1700" dirty="0" err="1">
                <a:latin typeface="Calibri" panose="020F0502020204030204" pitchFamily="34" charset="0"/>
                <a:cs typeface="Calibri" panose="020F0502020204030204" pitchFamily="34" charset="0"/>
              </a:rPr>
              <a:t>kosubstratów</a:t>
            </a:r>
            <a:r>
              <a:rPr lang="pl-PL" sz="1700" dirty="0">
                <a:latin typeface="Calibri" panose="020F0502020204030204" pitchFamily="34" charset="0"/>
                <a:cs typeface="Calibri" panose="020F0502020204030204" pitchFamily="34" charset="0"/>
              </a:rPr>
              <a:t>, które mogą pojawiać się w zależności od specyfiki i gotowości lokalnego przemysłu, świadomości mieszkańców czy dostępności substratów organicznych. </a:t>
            </a:r>
          </a:p>
          <a:p>
            <a:pPr marL="0" indent="0" algn="just">
              <a:buNone/>
            </a:pPr>
            <a:r>
              <a:rPr lang="pl-PL" sz="1700" dirty="0">
                <a:latin typeface="Calibri" panose="020F0502020204030204" pitchFamily="34" charset="0"/>
                <a:cs typeface="Calibri" panose="020F0502020204030204" pitchFamily="34" charset="0"/>
              </a:rPr>
              <a:t>Realizowana jest szeroka edukacja mieszkańców, turystów a także innych regionów o podobnym, sezonowym charakterze wynikającym z turystyki (nie tylko w pasie nadmorskim) co docelowo przełoży się na ograniczenie spływu biogenów do morza. </a:t>
            </a:r>
          </a:p>
          <a:p>
            <a:pPr marL="0" indent="0">
              <a:buNone/>
            </a:pPr>
            <a:endParaRPr lang="pl-PL" dirty="0"/>
          </a:p>
        </p:txBody>
      </p:sp>
      <p:sp>
        <p:nvSpPr>
          <p:cNvPr id="4" name="pole tekstowe 3">
            <a:extLst>
              <a:ext uri="{FF2B5EF4-FFF2-40B4-BE49-F238E27FC236}">
                <a16:creationId xmlns:a16="http://schemas.microsoft.com/office/drawing/2014/main" id="{9E63F43C-114F-8502-5279-1ABA925B5546}"/>
              </a:ext>
            </a:extLst>
          </p:cNvPr>
          <p:cNvSpPr txBox="1"/>
          <p:nvPr/>
        </p:nvSpPr>
        <p:spPr>
          <a:xfrm>
            <a:off x="974342" y="6367136"/>
            <a:ext cx="10268125" cy="553998"/>
          </a:xfrm>
          <a:prstGeom prst="rect">
            <a:avLst/>
          </a:prstGeom>
          <a:noFill/>
        </p:spPr>
        <p:txBody>
          <a:bodyPr wrap="square" rtlCol="0">
            <a:spAutoFit/>
          </a:bodyPr>
          <a:lstStyle/>
          <a:p>
            <a:pPr algn="just"/>
            <a:r>
              <a:rPr lang="pl-PL" sz="1000" dirty="0">
                <a:solidFill>
                  <a:schemeClr val="bg2">
                    <a:lumMod val="50000"/>
                  </a:schemeClr>
                </a:solidFill>
                <a:latin typeface="Calibri" panose="020F0502020204030204" pitchFamily="34" charset="0"/>
                <a:cs typeface="Calibri" panose="020F0502020204030204" pitchFamily="34" charset="0"/>
              </a:rPr>
              <a:t>Projekt (NORW.19.01.01-22-0003/20) współfinansowany ze środków Norweskiego Mechanizmu Finansowego  program operacyjny NORW.00.00.00 oś priorytetowa 19 Norweski Mechanizm Finansowy 2014-2021 działanie 19.1. Nowe Produkty i Inwestycje poddziałanie 19.1.1. Technologie Przyjazne Środowisku – Green </a:t>
            </a:r>
            <a:r>
              <a:rPr lang="pl-PL" sz="1000" dirty="0" err="1">
                <a:solidFill>
                  <a:schemeClr val="bg2">
                    <a:lumMod val="50000"/>
                  </a:schemeClr>
                </a:solidFill>
                <a:latin typeface="Calibri" panose="020F0502020204030204" pitchFamily="34" charset="0"/>
                <a:cs typeface="Calibri" panose="020F0502020204030204" pitchFamily="34" charset="0"/>
              </a:rPr>
              <a:t>growth</a:t>
            </a:r>
            <a:r>
              <a:rPr lang="pl-PL" sz="1000" dirty="0">
                <a:solidFill>
                  <a:schemeClr val="bg2">
                    <a:lumMod val="50000"/>
                  </a:schemeClr>
                </a:solidFill>
                <a:latin typeface="Calibri" panose="020F0502020204030204" pitchFamily="34" charset="0"/>
                <a:cs typeface="Calibri" panose="020F0502020204030204" pitchFamily="34" charset="0"/>
              </a:rPr>
              <a:t> w ramach programu „Rozwój przedsiębiorczości i innowacje” Norweski Mechanizm Finansowy 2014-2021</a:t>
            </a:r>
          </a:p>
        </p:txBody>
      </p:sp>
    </p:spTree>
    <p:extLst>
      <p:ext uri="{BB962C8B-B14F-4D97-AF65-F5344CB8AC3E}">
        <p14:creationId xmlns:p14="http://schemas.microsoft.com/office/powerpoint/2010/main" val="359960419"/>
      </p:ext>
    </p:extLst>
  </p:cSld>
  <p:clrMapOvr>
    <a:masterClrMapping/>
  </p:clrMapOvr>
</p:sld>
</file>

<file path=ppt/theme/theme1.xml><?xml version="1.0" encoding="utf-8"?>
<a:theme xmlns:a="http://schemas.openxmlformats.org/drawingml/2006/main" name="Retrospekcja">
  <a:themeElements>
    <a:clrScheme name="Neon">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Retrospekcj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cj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2562</TotalTime>
  <Words>4500</Words>
  <Application>Microsoft Office PowerPoint</Application>
  <PresentationFormat>Panoramiczny</PresentationFormat>
  <Paragraphs>263</Paragraphs>
  <Slides>56</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56</vt:i4>
      </vt:variant>
    </vt:vector>
  </HeadingPairs>
  <TitlesOfParts>
    <vt:vector size="60" baseType="lpstr">
      <vt:lpstr>Arial</vt:lpstr>
      <vt:lpstr>Calibri</vt:lpstr>
      <vt:lpstr>Calibri Light</vt:lpstr>
      <vt:lpstr>Retrospekcja</vt:lpstr>
      <vt:lpstr>Prezentacja programu PowerPoint</vt:lpstr>
      <vt:lpstr>HISTORIA SPÓŁKI WODNEJ „ŁEBA”</vt:lpstr>
      <vt:lpstr>OBCIĄŻENIE OCZYSZCZALNI </vt:lpstr>
      <vt:lpstr>PRZEDMIOT DZIAŁALNOŚCI</vt:lpstr>
      <vt:lpstr>PRZEDMIOT DZIAŁALNOŚCI</vt:lpstr>
      <vt:lpstr>CEL PROJEKTU</vt:lpstr>
      <vt:lpstr>ZAŁOŻENIA PROJEKTU</vt:lpstr>
      <vt:lpstr>ZNACZENIE PROJEKTU DLA OTOCZENIA FIRMY</vt:lpstr>
      <vt:lpstr>Pozytywny wpływ na rozwój lokalnej przestrzeni biznesowej i technologicznej</vt:lpstr>
      <vt:lpstr>Prezentacja programu PowerPoint</vt:lpstr>
      <vt:lpstr>Etapy realizacji projektu</vt:lpstr>
      <vt:lpstr>Etapy realizacji projektu</vt:lpstr>
      <vt:lpstr>Prezentacja programu PowerPoint</vt:lpstr>
      <vt:lpstr>Opis układu technologicznego</vt:lpstr>
      <vt:lpstr>Opis układu technologicznego</vt:lpstr>
      <vt:lpstr>Opis układu technologicznego</vt:lpstr>
      <vt:lpstr>Opis układu technologicznego</vt:lpstr>
      <vt:lpstr>Opis układu technologicznego</vt:lpstr>
      <vt:lpstr>Opis układu technologicznego</vt:lpstr>
      <vt:lpstr>Koncepcja układu technologicznego Oczyszczalni Ścieków w Łebie i zastosowanych technologii w ramach modernizacji i rozbudowy części osadowej</vt:lpstr>
      <vt:lpstr>Założenia i cele koncepcji technologicznej  modernizacji i rozbudowy części osadowej</vt:lpstr>
      <vt:lpstr>Prezentacja programu PowerPoint</vt:lpstr>
      <vt:lpstr>         Dnia 22 lutego 2022 r. rozpoczęto roboty budowlane. Został ogrodzony i zabezpieczony teren placu budowy. Usunięto nawierzchnię z kostki brukowej w rejonie wykonania fundamentów pod węzeł fermentacji metanowej. </vt:lpstr>
      <vt:lpstr>                      Materiały budowlane potrzebne do budowy reaktora. W tle widzimy rozpoczęty montaż węzła fermentacji metanowej. Średnica reaktora = 18,64 m. Objetość = 900 m3. Widoczna jest również pochodnia awaryjnego spalania nadwyżki biogazu.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Realizacja inwestycji polegającej na budowie węzła fermentacji metanowej w związku z projektem pn. projektu „Wdrożenie innowacji w zakresie energetyczno-nawozowego przetwarzania osadów ściekowych i odpadów biodegradowalnych, redukujących negatywny wpływ na środowisko w nadmorskim regionie turystycznym”</dc:title>
  <dc:creator>Magdalena Mroczek</dc:creator>
  <cp:lastModifiedBy>Magdalena Mroczek</cp:lastModifiedBy>
  <cp:revision>165</cp:revision>
  <cp:lastPrinted>2023-10-19T04:58:34Z</cp:lastPrinted>
  <dcterms:created xsi:type="dcterms:W3CDTF">2023-05-09T08:46:30Z</dcterms:created>
  <dcterms:modified xsi:type="dcterms:W3CDTF">2023-12-22T10:56:15Z</dcterms:modified>
</cp:coreProperties>
</file>